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97" r:id="rId3"/>
    <p:sldId id="395" r:id="rId4"/>
    <p:sldId id="405" r:id="rId5"/>
    <p:sldId id="422" r:id="rId6"/>
    <p:sldId id="423" r:id="rId7"/>
    <p:sldId id="270" r:id="rId8"/>
    <p:sldId id="384" r:id="rId9"/>
    <p:sldId id="376" r:id="rId10"/>
    <p:sldId id="271" r:id="rId11"/>
    <p:sldId id="386" r:id="rId12"/>
    <p:sldId id="273" r:id="rId13"/>
    <p:sldId id="387" r:id="rId14"/>
    <p:sldId id="274" r:id="rId15"/>
    <p:sldId id="388" r:id="rId16"/>
    <p:sldId id="272" r:id="rId17"/>
    <p:sldId id="389" r:id="rId18"/>
    <p:sldId id="288" r:id="rId19"/>
    <p:sldId id="424" r:id="rId20"/>
    <p:sldId id="289" r:id="rId21"/>
    <p:sldId id="41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F4FFFF"/>
    <a:srgbClr val="FF6600"/>
    <a:srgbClr val="4C4D4C"/>
    <a:srgbClr val="000000"/>
    <a:srgbClr val="959472"/>
    <a:srgbClr val="8F946E"/>
    <a:srgbClr val="006699"/>
    <a:srgbClr val="FF7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0"/>
    <p:restoredTop sz="94624"/>
  </p:normalViewPr>
  <p:slideViewPr>
    <p:cSldViewPr snapToGrid="0" snapToObjects="1">
      <p:cViewPr>
        <p:scale>
          <a:sx n="120" d="100"/>
          <a:sy n="120" d="100"/>
        </p:scale>
        <p:origin x="920" y="72"/>
      </p:cViewPr>
      <p:guideLst>
        <p:guide orient="horz" pos="2183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60CDE-6886-464A-AC6F-0086D1613801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C6274-1BB3-D24A-9CCC-C39C78F4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7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4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5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77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4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97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A00C-46F9-1544-B1E3-F2A47AD12D5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5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7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0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3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1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1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9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9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8C06E-80C7-6D4F-92EC-A55C37E7671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5C175-BB3C-104A-9C96-8E993214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ardroommetrics.com/" TargetMode="External"/><Relationship Id="rId4" Type="http://schemas.openxmlformats.org/officeDocument/2006/relationships/hyperlink" Target="mailto:info@boardroommetrics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4174" y="5939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4FFFF">
                    <a:alpha val="61000"/>
                  </a:srgbClr>
                </a:solidFill>
              </a:rPr>
              <a:t>JIM CROCKER  •  BOARDROOM METRICS</a:t>
            </a:r>
            <a:endParaRPr lang="en-US" sz="2400" dirty="0">
              <a:solidFill>
                <a:srgbClr val="F4FFFF">
                  <a:alpha val="61000"/>
                </a:srgb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606058" y="-209250"/>
            <a:ext cx="10047768" cy="3912781"/>
          </a:xfrm>
          <a:prstGeom prst="roundRect">
            <a:avLst/>
          </a:prstGeom>
          <a:gradFill>
            <a:gsLst>
              <a:gs pos="99000">
                <a:srgbClr val="FFFFFF">
                  <a:lumMod val="0"/>
                  <a:lumOff val="100000"/>
                </a:srgbClr>
              </a:gs>
              <a:gs pos="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1308"/>
            <a:ext cx="9144000" cy="1429358"/>
          </a:xfrm>
          <a:noFill/>
          <a:effectLst/>
        </p:spPr>
        <p:txBody>
          <a:bodyPr anchor="ctr">
            <a:noAutofit/>
          </a:bodyPr>
          <a:lstStyle/>
          <a:p>
            <a:pPr>
              <a:lnSpc>
                <a:spcPts val="6740"/>
              </a:lnSpc>
            </a:pPr>
            <a:r>
              <a:rPr lang="en-US" sz="6000" b="1" spc="-150" dirty="0" smtClean="0">
                <a:gradFill>
                  <a:gsLst>
                    <a:gs pos="100000">
                      <a:schemeClr val="tx1"/>
                    </a:gs>
                    <a:gs pos="0">
                      <a:schemeClr val="tx1">
                        <a:lumMod val="50000"/>
                      </a:schemeClr>
                    </a:gs>
                  </a:gsLst>
                  <a:lin ang="16200000" scaled="0"/>
                </a:gradFill>
              </a:rPr>
              <a:t>BOARD GOVERNANCE</a:t>
            </a:r>
            <a:endParaRPr lang="en-US" sz="6000" b="1" spc="-150" dirty="0">
              <a:gradFill>
                <a:gsLst>
                  <a:gs pos="100000">
                    <a:schemeClr val="tx1"/>
                  </a:gs>
                  <a:gs pos="0">
                    <a:schemeClr val="tx1">
                      <a:lumMod val="50000"/>
                    </a:schemeClr>
                  </a:gs>
                </a:gsLst>
                <a:lin ang="16200000" scaled="0"/>
              </a:gra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21934" y="1495661"/>
            <a:ext cx="3391786" cy="502961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1934" y="1486035"/>
            <a:ext cx="3391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</a:rPr>
              <a:t>ORIENTATION</a:t>
            </a: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3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47" y="3792649"/>
            <a:ext cx="7653403" cy="25099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2083" y="475359"/>
            <a:ext cx="750066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05320" y="579839"/>
            <a:ext cx="6937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DECISION-MAKING </a:t>
            </a:r>
            <a:r>
              <a:rPr lang="en-US" sz="3600" b="1" dirty="0">
                <a:solidFill>
                  <a:srgbClr val="FFFFFF"/>
                </a:solidFill>
              </a:rPr>
              <a:t>INFORMATION </a:t>
            </a:r>
          </a:p>
        </p:txBody>
      </p:sp>
      <p:sp>
        <p:nvSpPr>
          <p:cNvPr id="9" name="Oval 8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0856" y="452243"/>
            <a:ext cx="99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</a:rPr>
              <a:t>2</a:t>
            </a:r>
            <a:endParaRPr lang="en-US" sz="4800" b="1" dirty="0">
              <a:solidFill>
                <a:srgbClr val="FFFFFF"/>
              </a:solidFill>
            </a:endParaRP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2082" y="1313183"/>
            <a:ext cx="7176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Does the information the Board receives support it’s ability to assess risk, set direction and lead the organization?</a:t>
            </a:r>
          </a:p>
          <a:p>
            <a:endParaRPr lang="en-US" sz="3200" dirty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71384" y="506787"/>
            <a:ext cx="736372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WHAT INFORMATION DO</a:t>
            </a:r>
            <a:br>
              <a:rPr lang="en-US" sz="32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DIRECTORS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REQUIRE?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645" y="1815128"/>
            <a:ext cx="79230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smtClean="0">
                <a:solidFill>
                  <a:schemeClr val="bg2"/>
                </a:solidFill>
              </a:rPr>
              <a:t>WHAT RISK INFORMATION?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rgbClr val="4C4D4C"/>
                </a:solidFill>
              </a:rPr>
              <a:t>Legal, financial, market, operations</a:t>
            </a:r>
          </a:p>
          <a:p>
            <a:pPr marL="800100" lvl="1" indent="-342900">
              <a:buFont typeface="Arial" charset="0"/>
              <a:buChar char="•"/>
            </a:pPr>
            <a:endParaRPr lang="en-US" sz="3200" dirty="0" smtClean="0">
              <a:solidFill>
                <a:srgbClr val="4C4D4C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 smtClean="0">
                <a:solidFill>
                  <a:schemeClr val="bg2"/>
                </a:solidFill>
              </a:rPr>
              <a:t>WHAT INFORMATION ON STRATEGY?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rgbClr val="4C4D4C"/>
                </a:solidFill>
              </a:rPr>
              <a:t>Plans for mitigating risk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3200" dirty="0" smtClean="0">
                <a:solidFill>
                  <a:srgbClr val="4C4D4C"/>
                </a:solidFill>
              </a:rPr>
              <a:t>Plans for capitalizing on opportunities</a:t>
            </a:r>
          </a:p>
          <a:p>
            <a:pPr marL="800100" lvl="1" indent="-342900">
              <a:buFont typeface="Arial" charset="0"/>
              <a:buChar char="•"/>
            </a:pPr>
            <a:endParaRPr lang="en-US" sz="3200" dirty="0" smtClean="0">
              <a:solidFill>
                <a:srgbClr val="4C4D4C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 smtClean="0">
                <a:solidFill>
                  <a:schemeClr val="bg2"/>
                </a:solidFill>
              </a:rPr>
              <a:t>WHAT CEO PERFORMANCE INFORMATION?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4C4D4C"/>
                </a:solidFill>
              </a:rPr>
              <a:t>Targets, results, achievements </a:t>
            </a:r>
          </a:p>
        </p:txBody>
      </p:sp>
    </p:spTree>
    <p:extLst>
      <p:ext uri="{BB962C8B-B14F-4D97-AF65-F5344CB8AC3E}">
        <p14:creationId xmlns:p14="http://schemas.microsoft.com/office/powerpoint/2010/main" val="16331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0174" y="4174896"/>
            <a:ext cx="7623653" cy="2134142"/>
            <a:chOff x="1051142" y="4036667"/>
            <a:chExt cx="7623653" cy="21341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142" y="4036667"/>
              <a:ext cx="3810000" cy="2133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352" y="4036667"/>
              <a:ext cx="3451443" cy="2134142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1042083" y="475359"/>
            <a:ext cx="507163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05320" y="579839"/>
            <a:ext cx="4593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FFFFFF"/>
                </a:solidFill>
              </a:rPr>
              <a:t>BOARD LEADERSHIP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0856" y="452243"/>
            <a:ext cx="99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</a:rPr>
              <a:t>3</a:t>
            </a:r>
            <a:endParaRPr lang="en-US" sz="4800" b="1" dirty="0">
              <a:solidFill>
                <a:srgbClr val="FFFFFF"/>
              </a:solidFill>
            </a:endParaRP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2082" y="1313183"/>
            <a:ext cx="71768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Is effective leadership provided by the Board and Committee Chairs?</a:t>
            </a:r>
          </a:p>
          <a:p>
            <a:endParaRPr lang="en-US" sz="3200" dirty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2578" y="898612"/>
            <a:ext cx="847886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BOARD LEADERSHIP SKILLS</a:t>
            </a:r>
            <a:br>
              <a:rPr lang="en-US" sz="32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AND EXPERTISE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2578" y="2133654"/>
            <a:ext cx="73152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6888" indent="-496888">
              <a:buClr>
                <a:schemeClr val="bg2"/>
              </a:buClr>
              <a:buAutoNum type="arabicPeriod"/>
            </a:pPr>
            <a:r>
              <a:rPr lang="en-US" sz="3200" dirty="0" smtClean="0">
                <a:solidFill>
                  <a:srgbClr val="4C4D4C"/>
                </a:solidFill>
              </a:rPr>
              <a:t>Governance and Role </a:t>
            </a:r>
            <a:r>
              <a:rPr lang="en-US" sz="3200" dirty="0">
                <a:solidFill>
                  <a:srgbClr val="4C4D4C"/>
                </a:solidFill>
              </a:rPr>
              <a:t>o</a:t>
            </a:r>
            <a:r>
              <a:rPr lang="en-US" sz="3200" dirty="0" smtClean="0">
                <a:solidFill>
                  <a:srgbClr val="4C4D4C"/>
                </a:solidFill>
              </a:rPr>
              <a:t>f the Board</a:t>
            </a:r>
          </a:p>
          <a:p>
            <a:pPr marL="496888" indent="-496888">
              <a:buClr>
                <a:schemeClr val="bg2"/>
              </a:buClr>
              <a:buAutoNum type="arabicPeriod"/>
            </a:pPr>
            <a:endParaRPr lang="en-US" sz="3200" dirty="0" smtClean="0">
              <a:solidFill>
                <a:srgbClr val="4C4D4C"/>
              </a:solidFill>
            </a:endParaRP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4C4D4C"/>
                </a:solidFill>
              </a:rPr>
              <a:t>Governance Process, Including Meetings and Decision Making</a:t>
            </a: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endParaRPr lang="en-US" sz="3200" dirty="0" smtClean="0">
              <a:solidFill>
                <a:srgbClr val="4C4D4C"/>
              </a:solidFill>
            </a:endParaRP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4C4D4C"/>
                </a:solidFill>
              </a:rPr>
              <a:t>Leadership, Direction, Motivation</a:t>
            </a: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endParaRPr lang="en-US" sz="3200" dirty="0" smtClean="0">
              <a:solidFill>
                <a:srgbClr val="4C4D4C"/>
              </a:solidFill>
            </a:endParaRP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4C4D4C"/>
                </a:solidFill>
              </a:rPr>
              <a:t>Knows the Business</a:t>
            </a: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endParaRPr lang="en-US" sz="3200" dirty="0" smtClean="0">
              <a:solidFill>
                <a:srgbClr val="4C4D4C"/>
              </a:solidFill>
            </a:endParaRPr>
          </a:p>
          <a:p>
            <a:pPr marL="496888" indent="-496888">
              <a:buClr>
                <a:schemeClr val="bg2"/>
              </a:buClr>
              <a:buFont typeface="+mj-lt"/>
              <a:buAutoNum type="arabicPeriod"/>
            </a:pPr>
            <a:endParaRPr lang="en-US" sz="3200" dirty="0" smtClean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13443" r="292" b="13421"/>
          <a:stretch/>
        </p:blipFill>
        <p:spPr>
          <a:xfrm>
            <a:off x="520995" y="3954741"/>
            <a:ext cx="8102010" cy="23760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2083" y="475359"/>
            <a:ext cx="507163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05320" y="579839"/>
            <a:ext cx="4593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BOARD PROCESSES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0856" y="452243"/>
            <a:ext cx="99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</a:rPr>
              <a:t>4</a:t>
            </a:r>
            <a:endParaRPr lang="en-US" sz="4800" b="1" dirty="0">
              <a:solidFill>
                <a:srgbClr val="FFFFFF"/>
              </a:solidFill>
            </a:endParaRP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2082" y="1313183"/>
            <a:ext cx="7496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How well do Board processes facilitate knowledge gathering, decision making, planning and execution of Board decisions?</a:t>
            </a:r>
          </a:p>
          <a:p>
            <a:endParaRPr lang="en-US" sz="3200" dirty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3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99563" y="1059104"/>
            <a:ext cx="642557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KEY BOARD PROCESSES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1883" y="2008393"/>
            <a:ext cx="73152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3200" dirty="0" smtClean="0">
                <a:solidFill>
                  <a:srgbClr val="4C4D4C"/>
                </a:solidFill>
              </a:rPr>
              <a:t>Distribution of information</a:t>
            </a: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AutoNum type="arabicPeriod"/>
            </a:pPr>
            <a:endParaRPr lang="en-US" sz="3200" dirty="0" smtClean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4C4D4C"/>
                </a:solidFill>
              </a:rPr>
              <a:t>Board meetings and decision making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4C4D4C"/>
                </a:solidFill>
              </a:rPr>
              <a:t>Board, CEO and other Assessments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dirty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dirty="0" smtClean="0">
                <a:solidFill>
                  <a:srgbClr val="4C4D4C"/>
                </a:solidFill>
              </a:rPr>
              <a:t>Interaction with management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dirty="0" smtClean="0">
              <a:solidFill>
                <a:srgbClr val="4C4D4C"/>
              </a:solidFill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dirty="0" smtClean="0">
              <a:solidFill>
                <a:srgbClr val="4C4D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725" r="110" b="18996"/>
          <a:stretch/>
        </p:blipFill>
        <p:spPr>
          <a:xfrm>
            <a:off x="581293" y="2859727"/>
            <a:ext cx="7981415" cy="34662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2083" y="475359"/>
            <a:ext cx="507163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5320" y="579839"/>
            <a:ext cx="4593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BOARD DYNAMICS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0856" y="452243"/>
            <a:ext cx="995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</a:rPr>
              <a:t>4</a:t>
            </a:r>
            <a:endParaRPr lang="en-US" sz="4800" b="1" dirty="0">
              <a:solidFill>
                <a:srgbClr val="FFFFFF"/>
              </a:solidFill>
            </a:endParaRP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2082" y="1102433"/>
            <a:ext cx="677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4C4D4C"/>
              </a:solidFill>
            </a:endParaRPr>
          </a:p>
          <a:p>
            <a:r>
              <a:rPr lang="en-US" sz="3200" dirty="0">
                <a:solidFill>
                  <a:srgbClr val="4C4D4C"/>
                </a:solidFill>
              </a:rPr>
              <a:t>How well does the Board work together as a team and with management?</a:t>
            </a:r>
          </a:p>
        </p:txBody>
      </p:sp>
    </p:spTree>
    <p:extLst>
      <p:ext uri="{BB962C8B-B14F-4D97-AF65-F5344CB8AC3E}">
        <p14:creationId xmlns:p14="http://schemas.microsoft.com/office/powerpoint/2010/main" val="19194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409" y="2208810"/>
            <a:ext cx="73152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AutoNum type="arabicPeriod"/>
            </a:pPr>
            <a:r>
              <a:rPr lang="en-US" sz="3200" b="1" dirty="0" smtClean="0"/>
              <a:t>Respect</a:t>
            </a:r>
            <a:endParaRPr lang="en-US" sz="3200" b="1" dirty="0"/>
          </a:p>
          <a:p>
            <a:pPr marL="342900" indent="-342900">
              <a:buClr>
                <a:schemeClr val="bg2"/>
              </a:buClr>
              <a:buAutoNum type="arabicPeriod"/>
            </a:pPr>
            <a:endParaRPr lang="en-US" sz="3200" b="1" dirty="0" smtClean="0"/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b="1" dirty="0" smtClean="0"/>
              <a:t>Objectivity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b="1" dirty="0"/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b="1" dirty="0" smtClean="0"/>
              <a:t>Collaboration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b="1" dirty="0"/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3200" b="1" dirty="0" smtClean="0"/>
              <a:t>Humility (/paranoia!)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b="1" dirty="0" smtClean="0"/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sz="3200" b="1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1042084" y="1010167"/>
            <a:ext cx="6425570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2083" y="987051"/>
            <a:ext cx="6425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KEY BOARD DYNAMICS</a:t>
            </a:r>
          </a:p>
        </p:txBody>
      </p:sp>
    </p:spTree>
    <p:extLst>
      <p:ext uri="{BB962C8B-B14F-4D97-AF65-F5344CB8AC3E}">
        <p14:creationId xmlns:p14="http://schemas.microsoft.com/office/powerpoint/2010/main" val="14714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8000" t="10000" r="8000" b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800" y="4772970"/>
            <a:ext cx="5486400" cy="1335121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290235" y="4987082"/>
            <a:ext cx="8563530" cy="101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MEASURING</a:t>
            </a:r>
          </a:p>
          <a:p>
            <a:pPr algn="ctr">
              <a:lnSpc>
                <a:spcPts val="35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BOARD </a:t>
            </a:r>
            <a:r>
              <a:rPr lang="en-US" sz="4000" b="1" dirty="0">
                <a:solidFill>
                  <a:srgbClr val="FFFFFF"/>
                </a:solidFill>
              </a:rPr>
              <a:t>EFFECTIVENESS</a:t>
            </a:r>
          </a:p>
        </p:txBody>
      </p:sp>
    </p:spTree>
    <p:extLst>
      <p:ext uri="{BB962C8B-B14F-4D97-AF65-F5344CB8AC3E}">
        <p14:creationId xmlns:p14="http://schemas.microsoft.com/office/powerpoint/2010/main" val="25648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95" y="3432132"/>
            <a:ext cx="4596019" cy="355840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32" y="0"/>
            <a:ext cx="4781985" cy="4109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30" y="4109209"/>
            <a:ext cx="5833570" cy="2856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30"/>
            <a:ext cx="3748922" cy="31179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493175">
            <a:off x="-1650110" y="2822207"/>
            <a:ext cx="12054129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6600"/>
                </a:solidFill>
              </a:rPr>
              <a:t>GOVERNANCE FAIL</a:t>
            </a:r>
            <a:endParaRPr lang="en-US" sz="7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4467" y="922309"/>
            <a:ext cx="409435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4C4D4C"/>
                </a:solidFill>
              </a:rPr>
              <a:t>What if there wasn’t a WFFSA Board? </a:t>
            </a:r>
            <a:r>
              <a:rPr lang="en-US" sz="2600" b="1" dirty="0" smtClean="0">
                <a:solidFill>
                  <a:schemeClr val="bg2"/>
                </a:solidFill>
              </a:rPr>
              <a:t>What would be different?</a:t>
            </a:r>
          </a:p>
          <a:p>
            <a:endParaRPr lang="en-US" sz="2600" dirty="0">
              <a:solidFill>
                <a:srgbClr val="4C4D4C"/>
              </a:solidFill>
            </a:endParaRPr>
          </a:p>
          <a:p>
            <a:r>
              <a:rPr lang="en-US" sz="2600" dirty="0" smtClean="0">
                <a:solidFill>
                  <a:srgbClr val="4C4D4C"/>
                </a:solidFill>
              </a:rPr>
              <a:t>What are the key decisions made by the WFFSA Board? </a:t>
            </a:r>
            <a:r>
              <a:rPr lang="en-US" sz="2600" b="1" dirty="0" smtClean="0">
                <a:solidFill>
                  <a:schemeClr val="bg2"/>
                </a:solidFill>
              </a:rPr>
              <a:t>What is the impact of those decisions?</a:t>
            </a:r>
          </a:p>
          <a:p>
            <a:endParaRPr lang="en-US" sz="2600" dirty="0">
              <a:solidFill>
                <a:srgbClr val="4C4D4C"/>
              </a:solidFill>
            </a:endParaRPr>
          </a:p>
          <a:p>
            <a:r>
              <a:rPr lang="en-US" sz="2600" dirty="0" smtClean="0">
                <a:solidFill>
                  <a:srgbClr val="4C4D4C"/>
                </a:solidFill>
              </a:rPr>
              <a:t>In hindsight, what decisions would you make differently? </a:t>
            </a:r>
            <a:r>
              <a:rPr lang="en-US" sz="2600" b="1" dirty="0" smtClean="0">
                <a:solidFill>
                  <a:schemeClr val="bg2"/>
                </a:solidFill>
              </a:rPr>
              <a:t>How would it change the impact of the WFFSA Board?</a:t>
            </a:r>
            <a:endParaRPr lang="en-US" sz="2600" dirty="0">
              <a:solidFill>
                <a:srgbClr val="4C4D4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3" y="3291993"/>
            <a:ext cx="4024955" cy="25740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2803" y="922309"/>
            <a:ext cx="4024955" cy="1714034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1062517" y="1136421"/>
            <a:ext cx="2878320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MEASURING</a:t>
            </a:r>
          </a:p>
          <a:p>
            <a:pPr algn="ctr">
              <a:lnSpc>
                <a:spcPts val="35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BOARD</a:t>
            </a:r>
          </a:p>
          <a:p>
            <a:pPr algn="ctr">
              <a:lnSpc>
                <a:spcPts val="35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IMPACT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3619" y="1889533"/>
            <a:ext cx="5996762" cy="1823279"/>
            <a:chOff x="1573619" y="2225638"/>
            <a:chExt cx="5996762" cy="1823279"/>
          </a:xfrm>
        </p:grpSpPr>
        <p:sp>
          <p:nvSpPr>
            <p:cNvPr id="3" name="Subtitle 2"/>
            <p:cNvSpPr txBox="1">
              <a:spLocks/>
            </p:cNvSpPr>
            <p:nvPr/>
          </p:nvSpPr>
          <p:spPr>
            <a:xfrm>
              <a:off x="1573619" y="2225638"/>
              <a:ext cx="5996762" cy="1403498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6740"/>
                </a:lnSpc>
                <a:buNone/>
              </a:pPr>
              <a:r>
                <a:rPr lang="en-US" sz="9600" b="1" spc="-150" dirty="0" smtClean="0">
                  <a:gradFill>
                    <a:gsLst>
                      <a:gs pos="100000">
                        <a:schemeClr val="tx1"/>
                      </a:gs>
                      <a:gs pos="0">
                        <a:schemeClr val="tx1">
                          <a:lumMod val="50000"/>
                        </a:schemeClr>
                      </a:gs>
                    </a:gsLst>
                    <a:lin ang="16200000" scaled="0"/>
                  </a:gradFill>
                </a:rPr>
                <a:t>THANK</a:t>
              </a:r>
              <a:endParaRPr lang="en-US" sz="9600" b="1" spc="-150" dirty="0">
                <a:gradFill>
                  <a:gsLst>
                    <a:gs pos="100000">
                      <a:schemeClr val="tx1"/>
                    </a:gs>
                    <a:gs pos="0">
                      <a:schemeClr val="tx1">
                        <a:lumMod val="50000"/>
                      </a:schemeClr>
                    </a:gs>
                  </a:gsLst>
                  <a:lin ang="16200000" scaled="0"/>
                </a:gra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534530" y="3233360"/>
              <a:ext cx="2074940" cy="79155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2"/>
                </a:gs>
              </a:gsLst>
              <a:lin ang="162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34528" y="3217920"/>
              <a:ext cx="207494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FFFF"/>
                  </a:solidFill>
                </a:rPr>
                <a:t>YOU</a:t>
              </a:r>
              <a:endParaRPr lang="en-US" sz="48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7" descr="brm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502" y="4103086"/>
            <a:ext cx="3276996" cy="663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48246" y="5156706"/>
            <a:ext cx="337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www.boardroommetrics.com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info@boardroommetrics.com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88" y="-17994"/>
            <a:ext cx="9462976" cy="6893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958" y="5380073"/>
            <a:ext cx="662408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EFFECTIVENESS = SHARED UNDERSTANDING OF BOARD ROLE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5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793860" y="1574890"/>
            <a:ext cx="2089123" cy="4089640"/>
            <a:chOff x="566352" y="956853"/>
            <a:chExt cx="2486257" cy="4817375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1809480" y="1419393"/>
              <a:ext cx="0" cy="3010956"/>
            </a:xfrm>
            <a:prstGeom prst="straightConnector1">
              <a:avLst/>
            </a:prstGeom>
            <a:ln w="120650">
              <a:solidFill>
                <a:srgbClr val="62666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909804" y="4488405"/>
              <a:ext cx="2041949" cy="128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LEGAL</a:t>
              </a: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FINANCIAL</a:t>
              </a: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MARKET</a:t>
              </a: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OPERATIONS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52" y="1591057"/>
              <a:ext cx="2486257" cy="24929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61097" y="956853"/>
              <a:ext cx="1496766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spc="-113" dirty="0" smtClean="0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1. RISK</a:t>
              </a:r>
              <a:endParaRPr lang="en-US" b="1" spc="-113" dirty="0">
                <a:solidFill>
                  <a:srgbClr val="F79321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308049" y="1590098"/>
            <a:ext cx="2571257" cy="4188983"/>
            <a:chOff x="4019199" y="977131"/>
            <a:chExt cx="2881240" cy="4892110"/>
          </a:xfrm>
        </p:grpSpPr>
        <p:sp>
          <p:nvSpPr>
            <p:cNvPr id="6" name="TextBox 5"/>
            <p:cNvSpPr txBox="1"/>
            <p:nvPr/>
          </p:nvSpPr>
          <p:spPr>
            <a:xfrm>
              <a:off x="4019199" y="4488403"/>
              <a:ext cx="2837247" cy="1380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 smtClean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MITIGATE RISKS TO THE ORGANIZATION</a:t>
              </a:r>
              <a:endParaRPr lang="en-US" sz="1200" b="1" dirty="0">
                <a:solidFill>
                  <a:srgbClr val="62666B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CAPITALIZE ON </a:t>
              </a:r>
              <a:r>
                <a:rPr lang="en-US" sz="1200" b="1" dirty="0" smtClean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OPPORTUNITIES TO FULFILL THE MISSION</a:t>
              </a:r>
              <a:endParaRPr lang="en-US" sz="1200" b="1" dirty="0">
                <a:solidFill>
                  <a:srgbClr val="62666B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48277" y="977131"/>
              <a:ext cx="2379093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spc="-113" dirty="0" smtClean="0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2. STRATEGY</a:t>
              </a:r>
              <a:endParaRPr lang="en-US" b="1" spc="-113" dirty="0">
                <a:solidFill>
                  <a:srgbClr val="F79321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5301459" y="1419393"/>
              <a:ext cx="0" cy="3010956"/>
            </a:xfrm>
            <a:prstGeom prst="straightConnector1">
              <a:avLst/>
            </a:prstGeom>
            <a:ln w="120650">
              <a:solidFill>
                <a:srgbClr val="62666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881" y="1476153"/>
              <a:ext cx="2855558" cy="2609033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825279" y="1590098"/>
            <a:ext cx="3116840" cy="3534959"/>
            <a:chOff x="8320415" y="977130"/>
            <a:chExt cx="3839112" cy="4125547"/>
          </a:xfrm>
          <a:noFill/>
        </p:grpSpPr>
        <p:sp>
          <p:nvSpPr>
            <p:cNvPr id="7" name="TextBox 6"/>
            <p:cNvSpPr txBox="1"/>
            <p:nvPr/>
          </p:nvSpPr>
          <p:spPr>
            <a:xfrm>
              <a:off x="9014915" y="4486055"/>
              <a:ext cx="2450111" cy="61662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 smtClean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RESULTS</a:t>
              </a:r>
              <a:endParaRPr lang="en-US" sz="1200" b="1" dirty="0">
                <a:solidFill>
                  <a:srgbClr val="62666B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14313" indent="-214313">
                <a:lnSpc>
                  <a:spcPts val="1665"/>
                </a:lnSpc>
                <a:buFont typeface="Arial" charset="0"/>
                <a:buChar char="•"/>
              </a:pPr>
              <a:r>
                <a:rPr lang="en-US" sz="1200" b="1" dirty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BOARD </a:t>
              </a:r>
              <a:r>
                <a:rPr lang="en-US" sz="1200" b="1" dirty="0" smtClean="0">
                  <a:solidFill>
                    <a:srgbClr val="62666B"/>
                  </a:solidFill>
                  <a:latin typeface="Arial" charset="0"/>
                  <a:ea typeface="Arial" charset="0"/>
                  <a:cs typeface="Arial" charset="0"/>
                </a:rPr>
                <a:t>RELATIONS</a:t>
              </a:r>
              <a:endParaRPr lang="en-US" sz="1200" b="1" dirty="0">
                <a:solidFill>
                  <a:srgbClr val="62666B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20415" y="977130"/>
              <a:ext cx="3839112" cy="49244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spc="-113" smtClean="0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3. </a:t>
              </a:r>
              <a:r>
                <a:rPr lang="en-US" b="1" spc="-113" dirty="0" smtClean="0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CEO </a:t>
              </a:r>
              <a:r>
                <a:rPr lang="en-US" b="1" spc="-113" dirty="0">
                  <a:solidFill>
                    <a:srgbClr val="F79321"/>
                  </a:solidFill>
                  <a:latin typeface="Arial Black" charset="0"/>
                  <a:ea typeface="Arial Black" charset="0"/>
                  <a:cs typeface="Arial Black" charset="0"/>
                </a:rPr>
                <a:t>PERFORMANCE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10084797" y="1419393"/>
              <a:ext cx="0" cy="3010956"/>
            </a:xfrm>
            <a:prstGeom prst="straightConnector1">
              <a:avLst/>
            </a:prstGeom>
            <a:grpFill/>
            <a:ln w="120650">
              <a:solidFill>
                <a:srgbClr val="62666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7299" y="1610224"/>
              <a:ext cx="2793339" cy="2218390"/>
            </a:xfrm>
            <a:prstGeom prst="rect">
              <a:avLst/>
            </a:prstGeom>
            <a:grpFill/>
          </p:spPr>
        </p:pic>
      </p:grpSp>
      <p:sp>
        <p:nvSpPr>
          <p:cNvPr id="23" name="TextBox 22"/>
          <p:cNvSpPr txBox="1"/>
          <p:nvPr/>
        </p:nvSpPr>
        <p:spPr>
          <a:xfrm>
            <a:off x="446569" y="615793"/>
            <a:ext cx="82508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ROLE OF THE BOARD OF DIRECTORS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3933" y="5828791"/>
            <a:ext cx="2722408" cy="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13302"/>
            <a:ext cx="9144000" cy="1429358"/>
          </a:xfrm>
          <a:noFill/>
          <a:effectLst/>
        </p:spPr>
        <p:txBody>
          <a:bodyPr anchor="ctr">
            <a:noAutofit/>
          </a:bodyPr>
          <a:lstStyle/>
          <a:p>
            <a:pPr>
              <a:lnSpc>
                <a:spcPts val="6740"/>
              </a:lnSpc>
            </a:pPr>
            <a:r>
              <a:rPr lang="en-US" sz="4400" b="1" spc="-150" dirty="0" smtClean="0">
                <a:gradFill>
                  <a:gsLst>
                    <a:gs pos="100000">
                      <a:schemeClr val="tx1"/>
                    </a:gs>
                    <a:gs pos="0">
                      <a:schemeClr val="tx1">
                        <a:lumMod val="50000"/>
                      </a:schemeClr>
                    </a:gs>
                  </a:gsLst>
                  <a:lin ang="16200000" scaled="0"/>
                </a:gradFill>
              </a:rPr>
              <a:t>SO, WHAT ARE THE BUILDING BLOCKS</a:t>
            </a:r>
            <a:endParaRPr lang="en-US" sz="4400" b="1" spc="-150" dirty="0">
              <a:gradFill>
                <a:gsLst>
                  <a:gs pos="100000">
                    <a:schemeClr val="tx1"/>
                  </a:gs>
                  <a:gs pos="0">
                    <a:schemeClr val="tx1">
                      <a:lumMod val="50000"/>
                    </a:schemeClr>
                  </a:gs>
                </a:gsLst>
                <a:lin ang="16200000" scaled="0"/>
              </a:gra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34856" y="3377655"/>
            <a:ext cx="4274288" cy="502961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4856" y="3368029"/>
            <a:ext cx="427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FFFFFF"/>
                </a:solidFill>
              </a:rPr>
              <a:t>OF AN EFFECTIVE BOARD?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933" y="5828791"/>
            <a:ext cx="2722408" cy="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6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-3267912" y="-3460902"/>
            <a:ext cx="11437438" cy="14045614"/>
          </a:xfrm>
          <a:prstGeom prst="roundRect">
            <a:avLst/>
          </a:prstGeom>
          <a:gradFill>
            <a:gsLst>
              <a:gs pos="99000">
                <a:srgbClr val="FFFFFF">
                  <a:lumMod val="0"/>
                  <a:lumOff val="100000"/>
                </a:srgbClr>
              </a:gs>
              <a:gs pos="0">
                <a:srgbClr val="FFFFFF">
                  <a:alpha val="32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6964" y="1081674"/>
            <a:ext cx="8150072" cy="5078313"/>
            <a:chOff x="467836" y="1081674"/>
            <a:chExt cx="8150072" cy="5078313"/>
          </a:xfrm>
        </p:grpSpPr>
        <p:grpSp>
          <p:nvGrpSpPr>
            <p:cNvPr id="2" name="Group 1"/>
            <p:cNvGrpSpPr/>
            <p:nvPr/>
          </p:nvGrpSpPr>
          <p:grpSpPr>
            <a:xfrm>
              <a:off x="467836" y="1081674"/>
              <a:ext cx="3540642" cy="2480232"/>
              <a:chOff x="1828800" y="4772970"/>
              <a:chExt cx="5486400" cy="1335121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28800" y="4772970"/>
                <a:ext cx="5486400" cy="1335121"/>
              </a:xfrm>
              <a:prstGeom prst="roundRect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2020186" y="4987082"/>
                <a:ext cx="5103628" cy="1013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en-US" sz="4000" b="1" dirty="0">
                    <a:solidFill>
                      <a:srgbClr val="FFFFFF"/>
                    </a:solidFill>
                  </a:rPr>
                  <a:t>BUILDING BLOCKS OF AN EFFECTIVE BOAD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572000" y="1081674"/>
              <a:ext cx="4045908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 smtClean="0">
                  <a:solidFill>
                    <a:schemeClr val="bg2"/>
                  </a:solidFill>
                </a:rPr>
                <a:t>COMPOSITION</a:t>
              </a:r>
            </a:p>
            <a:p>
              <a:pPr marL="571500" indent="-571500">
                <a:buClr>
                  <a:schemeClr val="tx1"/>
                </a:buClr>
                <a:buFont typeface="+mj-lt"/>
                <a:buAutoNum type="arabicPeriod"/>
              </a:pPr>
              <a:endParaRPr lang="en-US" sz="3600" b="1" dirty="0" smtClean="0">
                <a:solidFill>
                  <a:schemeClr val="bg2"/>
                </a:solidFill>
              </a:endParaRPr>
            </a:p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 smtClean="0">
                  <a:solidFill>
                    <a:schemeClr val="bg2"/>
                  </a:solidFill>
                </a:rPr>
                <a:t>INFORMATION</a:t>
              </a:r>
            </a:p>
            <a:p>
              <a:pPr marL="571500" indent="-571500">
                <a:buClr>
                  <a:schemeClr val="tx1"/>
                </a:buClr>
                <a:buFont typeface="+mj-lt"/>
                <a:buAutoNum type="arabicPeriod"/>
              </a:pPr>
              <a:endParaRPr lang="en-US" sz="3600" b="1" dirty="0" smtClean="0">
                <a:solidFill>
                  <a:schemeClr val="bg2"/>
                </a:solidFill>
              </a:endParaRPr>
            </a:p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 smtClean="0">
                  <a:solidFill>
                    <a:schemeClr val="bg2"/>
                  </a:solidFill>
                </a:rPr>
                <a:t>LEADERSHIP</a:t>
              </a:r>
            </a:p>
            <a:p>
              <a:pPr marL="571500" indent="-571500">
                <a:buClr>
                  <a:schemeClr val="tx1"/>
                </a:buClr>
                <a:buFont typeface="+mj-lt"/>
                <a:buAutoNum type="arabicPeriod"/>
              </a:pPr>
              <a:endParaRPr lang="en-US" sz="3600" b="1" dirty="0" smtClean="0">
                <a:solidFill>
                  <a:schemeClr val="bg2"/>
                </a:solidFill>
              </a:endParaRPr>
            </a:p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 smtClean="0">
                  <a:solidFill>
                    <a:schemeClr val="bg2"/>
                  </a:solidFill>
                </a:rPr>
                <a:t>PROCESS</a:t>
              </a:r>
            </a:p>
            <a:p>
              <a:pPr marL="571500" indent="-571500">
                <a:buClr>
                  <a:schemeClr val="tx1"/>
                </a:buClr>
                <a:buFont typeface="+mj-lt"/>
                <a:buAutoNum type="arabicPeriod"/>
              </a:pPr>
              <a:endParaRPr lang="en-US" sz="3600" b="1" dirty="0" smtClean="0">
                <a:solidFill>
                  <a:schemeClr val="bg2"/>
                </a:solidFill>
              </a:endParaRPr>
            </a:p>
            <a:p>
              <a:pPr marL="742950" indent="-742950">
                <a:buClr>
                  <a:schemeClr val="tx1"/>
                </a:buClr>
                <a:buFont typeface="+mj-lt"/>
                <a:buAutoNum type="arabicPeriod"/>
              </a:pPr>
              <a:r>
                <a:rPr lang="en-US" sz="3600" b="1" dirty="0" smtClean="0">
                  <a:solidFill>
                    <a:schemeClr val="bg2"/>
                  </a:solidFill>
                </a:rPr>
                <a:t>DYNAMICS</a:t>
              </a:r>
              <a:endParaRPr lang="en-US" sz="3600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6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082" y="1313183"/>
            <a:ext cx="66449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4C4D4C"/>
              </a:solidFill>
            </a:endParaRPr>
          </a:p>
          <a:p>
            <a:r>
              <a:rPr lang="en-US" sz="3200" dirty="0" smtClean="0">
                <a:solidFill>
                  <a:srgbClr val="4C4D4C"/>
                </a:solidFill>
              </a:rPr>
              <a:t>Do the Board’s skills and expertise match the risks and strategies of the organization?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0" y="3479996"/>
            <a:ext cx="8519662" cy="324558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2083" y="475359"/>
            <a:ext cx="6644967" cy="83782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/>
              </a:gs>
            </a:gsLst>
            <a:lin ang="162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5319" y="452243"/>
            <a:ext cx="60817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</a:rPr>
              <a:t>BOARD COMPOSITON</a:t>
            </a:r>
          </a:p>
          <a:p>
            <a:pPr algn="ctr"/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20857" y="391477"/>
            <a:ext cx="995292" cy="10055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3810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0856" y="452243"/>
            <a:ext cx="995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</a:rPr>
              <a:t>1</a:t>
            </a:r>
            <a:endParaRPr 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72857"/>
              </p:ext>
            </p:extLst>
          </p:nvPr>
        </p:nvGraphicFramePr>
        <p:xfrm>
          <a:off x="414617" y="2035865"/>
          <a:ext cx="8303340" cy="25110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0668"/>
                <a:gridCol w="1660668"/>
                <a:gridCol w="1660668"/>
                <a:gridCol w="1660668"/>
                <a:gridCol w="1660668"/>
              </a:tblGrid>
              <a:tr h="912373">
                <a:tc>
                  <a:txBody>
                    <a:bodyPr/>
                    <a:lstStyle/>
                    <a:p>
                      <a:pPr algn="ctr"/>
                      <a:endParaRPr lang="en-US" sz="13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BOARD LEADERSHIP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PRIVATE BUSINESS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CORPORATE STRATEGY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TECHNOLOGY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657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baseline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Director A</a:t>
                      </a:r>
                      <a:endParaRPr lang="en-US" sz="1300" b="1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</a:tr>
              <a:tr h="399657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Director B</a:t>
                      </a:r>
                      <a:endParaRPr lang="en-US" sz="1300" b="1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57"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Director C</a:t>
                      </a:r>
                      <a:endParaRPr lang="en-US" sz="1300" b="1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</a:tr>
              <a:tr h="399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Director D</a:t>
                      </a:r>
                      <a:endParaRPr lang="en-US" sz="1300" b="1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4705" marR="64705" marT="32352" marB="32352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7" y="3010188"/>
            <a:ext cx="233699" cy="2336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06" y="3431042"/>
            <a:ext cx="233699" cy="233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06" y="3827001"/>
            <a:ext cx="233699" cy="2336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0" y="3827001"/>
            <a:ext cx="233699" cy="2336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0" y="3010188"/>
            <a:ext cx="233699" cy="233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7" y="3431042"/>
            <a:ext cx="233699" cy="2336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7" y="3827001"/>
            <a:ext cx="233699" cy="2336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7" y="4231485"/>
            <a:ext cx="233699" cy="2336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06" y="4231485"/>
            <a:ext cx="233699" cy="2336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0" y="4231485"/>
            <a:ext cx="233699" cy="2336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4231485"/>
            <a:ext cx="233699" cy="2336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3827001"/>
            <a:ext cx="233699" cy="2336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3431042"/>
            <a:ext cx="233699" cy="2336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3010188"/>
            <a:ext cx="233699" cy="23369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0" y="3431042"/>
            <a:ext cx="233699" cy="23369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06" y="3010188"/>
            <a:ext cx="233699" cy="233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56743" y="1165643"/>
            <a:ext cx="443051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BOARD SKILLS MATRIX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933" y="5828791"/>
            <a:ext cx="2722408" cy="4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912106"/>
              </p:ext>
            </p:extLst>
          </p:nvPr>
        </p:nvGraphicFramePr>
        <p:xfrm>
          <a:off x="892700" y="2229014"/>
          <a:ext cx="3341097" cy="37374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073"/>
                <a:gridCol w="1415024"/>
              </a:tblGrid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Women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64%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Active CEO / COO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63%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Retired CEO / COO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58%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Minority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55%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Financial Expertise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55%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Global Perspective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55%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</a:tr>
              <a:tr h="533922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Technology</a:t>
                      </a:r>
                      <a:r>
                        <a:rPr lang="en-US" sz="1200" b="0" i="0" baseline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Expertise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44%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47968" y="1652518"/>
            <a:ext cx="504806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62666B"/>
                </a:solidFill>
                <a:latin typeface="Arial Black" charset="0"/>
                <a:ea typeface="Arial Black" charset="0"/>
                <a:cs typeface="Arial Black" charset="0"/>
              </a:rPr>
              <a:t>FOR NEW DIRECTOR </a:t>
            </a:r>
            <a:r>
              <a:rPr lang="en-US" b="1" dirty="0" smtClean="0">
                <a:solidFill>
                  <a:srgbClr val="62666B"/>
                </a:solidFill>
                <a:latin typeface="Arial Black" charset="0"/>
                <a:ea typeface="Arial Black" charset="0"/>
                <a:cs typeface="Arial Black" charset="0"/>
              </a:rPr>
              <a:t>BACKGROUNDS</a:t>
            </a:r>
            <a:endParaRPr lang="en-US" b="1" dirty="0">
              <a:solidFill>
                <a:srgbClr val="62666B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195030"/>
              </p:ext>
            </p:extLst>
          </p:nvPr>
        </p:nvGraphicFramePr>
        <p:xfrm>
          <a:off x="4798507" y="2229014"/>
          <a:ext cx="3744244" cy="31910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34379"/>
                <a:gridCol w="609865"/>
              </a:tblGrid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Specific Industry Expertise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37%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Digital</a:t>
                      </a:r>
                      <a:r>
                        <a:rPr lang="en-US" sz="1200" b="0" i="0" baseline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/ Social Media Expertise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</a:tr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Regulatory / Government Experience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Marketing Expertise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</a:tr>
              <a:tr h="55052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Cybersecurity Expertise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19%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40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Other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rgbClr val="62666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8%</a:t>
                      </a:r>
                      <a:endParaRPr lang="en-US" sz="1200" b="0" i="0" dirty="0">
                        <a:solidFill>
                          <a:srgbClr val="62666B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0127" marR="60127" marT="30064" marB="30064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4F6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027985" y="5627183"/>
            <a:ext cx="4397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2016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SPENCER STUART BOARD INDEX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2503" y="1165643"/>
            <a:ext cx="737899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>
                <a:latin typeface="Arial" charset="0"/>
                <a:ea typeface="Arial" charset="0"/>
                <a:cs typeface="Arial" charset="0"/>
              </a:rPr>
              <a:t>2016 BOARD COMPOSITION WISH LIST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6699"/>
      </a:dk1>
      <a:lt1>
        <a:srgbClr val="996600"/>
      </a:lt1>
      <a:dk2>
        <a:srgbClr val="1F497D"/>
      </a:dk2>
      <a:lt2>
        <a:srgbClr val="FF993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46741</TotalTime>
  <Words>423</Words>
  <Application>Microsoft Macintosh PowerPoint</Application>
  <PresentationFormat>On-screen Show (4:3)</PresentationFormat>
  <Paragraphs>143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 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OMIA Governance</dc:title>
  <dc:creator>Jim Crocker</dc:creator>
  <cp:lastModifiedBy>Jim Crocker</cp:lastModifiedBy>
  <cp:revision>233</cp:revision>
  <cp:lastPrinted>2015-11-01T16:55:35Z</cp:lastPrinted>
  <dcterms:created xsi:type="dcterms:W3CDTF">2015-10-25T22:28:01Z</dcterms:created>
  <dcterms:modified xsi:type="dcterms:W3CDTF">2018-03-07T15:32:27Z</dcterms:modified>
</cp:coreProperties>
</file>