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37" r:id="rId2"/>
    <p:sldId id="309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3" r:id="rId19"/>
    <p:sldId id="434" r:id="rId20"/>
    <p:sldId id="435" r:id="rId21"/>
    <p:sldId id="43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923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84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769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692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461574" algn="l" defTabSz="9846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953889" algn="l" defTabSz="9846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446204" algn="l" defTabSz="9846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938518" algn="l" defTabSz="9846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A50021"/>
    <a:srgbClr val="FFFFFF"/>
    <a:srgbClr val="FF3300"/>
    <a:srgbClr val="660066"/>
    <a:srgbClr val="000099"/>
    <a:srgbClr val="0033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95" d="100"/>
          <a:sy n="95" d="100"/>
        </p:scale>
        <p:origin x="-1304" y="-120"/>
      </p:cViewPr>
      <p:guideLst>
        <p:guide orient="horz" pos="215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AE5B9E-7952-4429-8168-624B2CBEBCD4}" type="datetimeFigureOut">
              <a:rPr lang="en-CA"/>
              <a:pPr>
                <a:defRPr/>
              </a:pPr>
              <a:t>04/03/2014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913788-FD5E-4152-9039-86BD5734EB8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6860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231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4629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6944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926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1574" algn="l" defTabSz="984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53889" algn="l" defTabSz="984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46204" algn="l" defTabSz="984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38518" algn="l" defTabSz="984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6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3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6452"/>
            <a:ext cx="8229600" cy="530131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1570"/>
            <a:ext cx="8229600" cy="4364599"/>
          </a:xfrm>
        </p:spPr>
        <p:txBody>
          <a:bodyPr/>
          <a:lstStyle>
            <a:lvl1pPr>
              <a:buClr>
                <a:srgbClr val="C00000"/>
              </a:buClr>
              <a:defRPr sz="2200"/>
            </a:lvl1pPr>
            <a:lvl2pPr>
              <a:buClr>
                <a:srgbClr val="003300"/>
              </a:buClr>
              <a:buFont typeface="Arial" pitchFamily="34" charset="0"/>
              <a:buChar char="•"/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6"/>
            <a:ext cx="7772400" cy="13620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23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846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6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92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15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38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62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85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315" indent="0">
              <a:buNone/>
              <a:defRPr sz="2200" b="1"/>
            </a:lvl2pPr>
            <a:lvl3pPr marL="984629" indent="0">
              <a:buNone/>
              <a:defRPr sz="2000" b="1"/>
            </a:lvl3pPr>
            <a:lvl4pPr marL="1476944" indent="0">
              <a:buNone/>
              <a:defRPr sz="1700" b="1"/>
            </a:lvl4pPr>
            <a:lvl5pPr marL="1969260" indent="0">
              <a:buNone/>
              <a:defRPr sz="1700" b="1"/>
            </a:lvl5pPr>
            <a:lvl6pPr marL="2461574" indent="0">
              <a:buNone/>
              <a:defRPr sz="1700" b="1"/>
            </a:lvl6pPr>
            <a:lvl7pPr marL="2953889" indent="0">
              <a:buNone/>
              <a:defRPr sz="1700" b="1"/>
            </a:lvl7pPr>
            <a:lvl8pPr marL="3446204" indent="0">
              <a:buNone/>
              <a:defRPr sz="1700" b="1"/>
            </a:lvl8pPr>
            <a:lvl9pPr marL="393851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315" indent="0">
              <a:buNone/>
              <a:defRPr sz="2200" b="1"/>
            </a:lvl2pPr>
            <a:lvl3pPr marL="984629" indent="0">
              <a:buNone/>
              <a:defRPr sz="2000" b="1"/>
            </a:lvl3pPr>
            <a:lvl4pPr marL="1476944" indent="0">
              <a:buNone/>
              <a:defRPr sz="1700" b="1"/>
            </a:lvl4pPr>
            <a:lvl5pPr marL="1969260" indent="0">
              <a:buNone/>
              <a:defRPr sz="1700" b="1"/>
            </a:lvl5pPr>
            <a:lvl6pPr marL="2461574" indent="0">
              <a:buNone/>
              <a:defRPr sz="1700" b="1"/>
            </a:lvl6pPr>
            <a:lvl7pPr marL="2953889" indent="0">
              <a:buNone/>
              <a:defRPr sz="1700" b="1"/>
            </a:lvl7pPr>
            <a:lvl8pPr marL="3446204" indent="0">
              <a:buNone/>
              <a:defRPr sz="1700" b="1"/>
            </a:lvl8pPr>
            <a:lvl9pPr marL="393851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2315" indent="0">
              <a:buNone/>
              <a:defRPr sz="1300"/>
            </a:lvl2pPr>
            <a:lvl3pPr marL="984629" indent="0">
              <a:buNone/>
              <a:defRPr sz="1100"/>
            </a:lvl3pPr>
            <a:lvl4pPr marL="1476944" indent="0">
              <a:buNone/>
              <a:defRPr sz="1000"/>
            </a:lvl4pPr>
            <a:lvl5pPr marL="1969260" indent="0">
              <a:buNone/>
              <a:defRPr sz="1000"/>
            </a:lvl5pPr>
            <a:lvl6pPr marL="2461574" indent="0">
              <a:buNone/>
              <a:defRPr sz="1000"/>
            </a:lvl6pPr>
            <a:lvl7pPr marL="2953889" indent="0">
              <a:buNone/>
              <a:defRPr sz="1000"/>
            </a:lvl7pPr>
            <a:lvl8pPr marL="3446204" indent="0">
              <a:buNone/>
              <a:defRPr sz="1000"/>
            </a:lvl8pPr>
            <a:lvl9pPr marL="39385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2315" indent="0">
              <a:buNone/>
              <a:defRPr sz="3000"/>
            </a:lvl2pPr>
            <a:lvl3pPr marL="984629" indent="0">
              <a:buNone/>
              <a:defRPr sz="2600"/>
            </a:lvl3pPr>
            <a:lvl4pPr marL="1476944" indent="0">
              <a:buNone/>
              <a:defRPr sz="2200"/>
            </a:lvl4pPr>
            <a:lvl5pPr marL="1969260" indent="0">
              <a:buNone/>
              <a:defRPr sz="2200"/>
            </a:lvl5pPr>
            <a:lvl6pPr marL="2461574" indent="0">
              <a:buNone/>
              <a:defRPr sz="2200"/>
            </a:lvl6pPr>
            <a:lvl7pPr marL="2953889" indent="0">
              <a:buNone/>
              <a:defRPr sz="2200"/>
            </a:lvl7pPr>
            <a:lvl8pPr marL="3446204" indent="0">
              <a:buNone/>
              <a:defRPr sz="2200"/>
            </a:lvl8pPr>
            <a:lvl9pPr marL="3938518" indent="0">
              <a:buNone/>
              <a:defRPr sz="22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92315" indent="0">
              <a:buNone/>
              <a:defRPr sz="1300"/>
            </a:lvl2pPr>
            <a:lvl3pPr marL="984629" indent="0">
              <a:buNone/>
              <a:defRPr sz="1100"/>
            </a:lvl3pPr>
            <a:lvl4pPr marL="1476944" indent="0">
              <a:buNone/>
              <a:defRPr sz="1000"/>
            </a:lvl4pPr>
            <a:lvl5pPr marL="1969260" indent="0">
              <a:buNone/>
              <a:defRPr sz="1000"/>
            </a:lvl5pPr>
            <a:lvl6pPr marL="2461574" indent="0">
              <a:buNone/>
              <a:defRPr sz="1000"/>
            </a:lvl6pPr>
            <a:lvl7pPr marL="2953889" indent="0">
              <a:buNone/>
              <a:defRPr sz="1000"/>
            </a:lvl7pPr>
            <a:lvl8pPr marL="3446204" indent="0">
              <a:buNone/>
              <a:defRPr sz="1000"/>
            </a:lvl8pPr>
            <a:lvl9pPr marL="39385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87418"/>
            <a:ext cx="8229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63" tIns="49232" rIns="98463" bIns="492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63" tIns="49232" rIns="98463" bIns="49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8" y="6678615"/>
            <a:ext cx="1628775" cy="172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Char char="©"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Strategic Red Team Consulting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All Rights Reserved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307348" y="6520066"/>
            <a:ext cx="283635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1600" b="1" i="1" dirty="0" smtClean="0">
                <a:solidFill>
                  <a:srgbClr val="006600"/>
                </a:solidFill>
                <a:latin typeface="Arial Black" pitchFamily="34" charset="0"/>
              </a:rPr>
              <a:t>www.strat</a:t>
            </a:r>
            <a:r>
              <a:rPr lang="en-CA" sz="1600" b="1" i="1" dirty="0" smtClean="0">
                <a:solidFill>
                  <a:srgbClr val="FF0000"/>
                </a:solidFill>
                <a:latin typeface="Arial Black" pitchFamily="34" charset="0"/>
              </a:rPr>
              <a:t>redteam</a:t>
            </a:r>
            <a:r>
              <a:rPr lang="en-CA" sz="1600" b="1" i="1" dirty="0" smtClean="0">
                <a:solidFill>
                  <a:srgbClr val="006600"/>
                </a:solidFill>
                <a:latin typeface="Arial Black" pitchFamily="34" charset="0"/>
              </a:rPr>
              <a:t>.com</a:t>
            </a:r>
            <a:endParaRPr lang="en-CA" sz="1600" b="1" i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www.stratredteam.com/images/banner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78"/>
          <a:stretch/>
        </p:blipFill>
        <p:spPr bwMode="auto">
          <a:xfrm>
            <a:off x="26506" y="26505"/>
            <a:ext cx="1267599" cy="72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285462" y="198783"/>
            <a:ext cx="547314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1800" b="1" i="1" dirty="0" smtClean="0">
                <a:solidFill>
                  <a:srgbClr val="006600"/>
                </a:solidFill>
                <a:latin typeface="Arial Black" pitchFamily="34" charset="0"/>
              </a:rPr>
              <a:t>STRATEGIC </a:t>
            </a:r>
            <a:r>
              <a:rPr lang="en-CA" sz="1800" b="1" i="1" dirty="0" smtClean="0">
                <a:solidFill>
                  <a:srgbClr val="FF0000"/>
                </a:solidFill>
                <a:latin typeface="Arial Black" pitchFamily="34" charset="0"/>
              </a:rPr>
              <a:t>RED TEAM </a:t>
            </a:r>
            <a:r>
              <a:rPr lang="en-CA" sz="1800" b="1" i="1" dirty="0" smtClean="0">
                <a:solidFill>
                  <a:srgbClr val="006600"/>
                </a:solidFill>
                <a:latin typeface="Arial Black" pitchFamily="34" charset="0"/>
              </a:rPr>
              <a:t>CONSULTING</a:t>
            </a:r>
            <a:endParaRPr lang="en-CA" sz="1800" b="1" i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700" kern="1200">
          <a:solidFill>
            <a:srgbClr val="00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5pPr>
      <a:lvl6pPr marL="492315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6pPr>
      <a:lvl7pPr marL="984629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7pPr>
      <a:lvl8pPr marL="1476944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8pPr>
      <a:lvl9pPr marL="1969260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9pPr>
    </p:titleStyle>
    <p:bodyStyle>
      <a:lvl1pPr marL="369236" indent="-369236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3500" kern="1200">
          <a:solidFill>
            <a:srgbClr val="003300"/>
          </a:solidFill>
          <a:latin typeface="+mn-lt"/>
          <a:ea typeface="+mn-ea"/>
          <a:cs typeface="+mn-cs"/>
        </a:defRPr>
      </a:lvl1pPr>
      <a:lvl2pPr marL="800011" indent="-307697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3000" kern="1200">
          <a:solidFill>
            <a:srgbClr val="003300"/>
          </a:solidFill>
          <a:latin typeface="+mn-lt"/>
          <a:ea typeface="+mn-ea"/>
          <a:cs typeface="+mn-cs"/>
        </a:defRPr>
      </a:lvl2pPr>
      <a:lvl3pPr marL="1230787" indent="-246158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600" kern="1200">
          <a:solidFill>
            <a:srgbClr val="003300"/>
          </a:solidFill>
          <a:latin typeface="+mn-lt"/>
          <a:ea typeface="+mn-ea"/>
          <a:cs typeface="+mn-cs"/>
        </a:defRPr>
      </a:lvl3pPr>
      <a:lvl4pPr marL="1723102" indent="-246158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200" kern="1200">
          <a:solidFill>
            <a:srgbClr val="003300"/>
          </a:solidFill>
          <a:latin typeface="+mn-lt"/>
          <a:ea typeface="+mn-ea"/>
          <a:cs typeface="+mn-cs"/>
        </a:defRPr>
      </a:lvl4pPr>
      <a:lvl5pPr marL="2215417" indent="-246158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200" kern="1200">
          <a:solidFill>
            <a:srgbClr val="003300"/>
          </a:solidFill>
          <a:latin typeface="+mn-lt"/>
          <a:ea typeface="+mn-ea"/>
          <a:cs typeface="+mn-cs"/>
        </a:defRPr>
      </a:lvl5pPr>
      <a:lvl6pPr marL="2707731" indent="-246158" algn="l" defTabSz="98462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046" indent="-246158" algn="l" defTabSz="98462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361" indent="-246158" algn="l" defTabSz="98462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4676" indent="-246158" algn="l" defTabSz="98462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46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2315" algn="l" defTabSz="9846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4629" algn="l" defTabSz="9846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944" algn="l" defTabSz="9846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260" algn="l" defTabSz="9846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574" algn="l" defTabSz="9846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889" algn="l" defTabSz="9846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46204" algn="l" defTabSz="9846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8518" algn="l" defTabSz="9846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/>
          <a:stretch/>
        </p:blipFill>
        <p:spPr bwMode="auto">
          <a:xfrm>
            <a:off x="0" y="2674421"/>
            <a:ext cx="6505576" cy="394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995083"/>
            <a:ext cx="8673353" cy="3523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>
                <a:solidFill>
                  <a:srgbClr val="006600"/>
                </a:solidFill>
              </a:rPr>
              <a:t>Aubin’s Axiom 76: You’d never devolve responsibility for your </a:t>
            </a:r>
            <a:r>
              <a:rPr lang="en-CA" sz="2800" b="1" dirty="0" smtClean="0">
                <a:solidFill>
                  <a:srgbClr val="006600"/>
                </a:solidFill>
              </a:rPr>
              <a:t>leadership communication in the boardroom……  </a:t>
            </a:r>
          </a:p>
          <a:p>
            <a:endParaRPr lang="en-CA" sz="2000" b="1" dirty="0">
              <a:solidFill>
                <a:srgbClr val="006600"/>
              </a:solidFill>
            </a:endParaRPr>
          </a:p>
          <a:p>
            <a:r>
              <a:rPr lang="en-CA" sz="2800" b="1" dirty="0" smtClean="0">
                <a:solidFill>
                  <a:srgbClr val="006600"/>
                </a:solidFill>
              </a:rPr>
              <a:t>					     So </a:t>
            </a:r>
            <a:r>
              <a:rPr lang="en-CA" sz="2800" b="1" dirty="0">
                <a:solidFill>
                  <a:srgbClr val="006600"/>
                </a:solidFill>
              </a:rPr>
              <a:t>why is a kid </a:t>
            </a:r>
            <a:r>
              <a:rPr lang="en-CA" sz="2800" b="1" dirty="0" smtClean="0">
                <a:solidFill>
                  <a:srgbClr val="006600"/>
                </a:solidFill>
              </a:rPr>
              <a:t>running 						</a:t>
            </a:r>
            <a:r>
              <a:rPr lang="en-CA" sz="2800" b="1" dirty="0">
                <a:solidFill>
                  <a:srgbClr val="006600"/>
                </a:solidFill>
              </a:rPr>
              <a:t> </a:t>
            </a:r>
            <a:r>
              <a:rPr lang="en-CA" sz="2800" b="1" dirty="0" smtClean="0">
                <a:solidFill>
                  <a:srgbClr val="006600"/>
                </a:solidFill>
              </a:rPr>
              <a:t>    your </a:t>
            </a:r>
            <a:r>
              <a:rPr lang="en-CA" sz="2800" b="1" dirty="0">
                <a:solidFill>
                  <a:srgbClr val="006600"/>
                </a:solidFill>
              </a:rPr>
              <a:t>CEO </a:t>
            </a:r>
            <a:r>
              <a:rPr lang="en-CA" sz="2800" b="1" dirty="0" smtClean="0">
                <a:solidFill>
                  <a:srgbClr val="006600"/>
                </a:solidFill>
              </a:rPr>
              <a:t>twitter							        account</a:t>
            </a:r>
            <a:r>
              <a:rPr lang="en-CA" sz="2800" b="1" dirty="0">
                <a:solidFill>
                  <a:srgbClr val="006600"/>
                </a:solidFill>
              </a:rPr>
              <a:t>?</a:t>
            </a:r>
          </a:p>
          <a:p>
            <a:endParaRPr lang="en-CA" sz="3200" b="1" dirty="0" smtClean="0">
              <a:solidFill>
                <a:srgbClr val="006600"/>
              </a:solidFill>
            </a:endParaRPr>
          </a:p>
          <a:p>
            <a:r>
              <a:rPr lang="en-CA" sz="2000" i="1" dirty="0" smtClean="0">
                <a:solidFill>
                  <a:srgbClr val="006600"/>
                </a:solidFill>
              </a:rPr>
              <a:t>						</a:t>
            </a:r>
            <a:endParaRPr lang="en-CA" sz="2000" i="1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6671" y="4386026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i="1" dirty="0">
              <a:solidFill>
                <a:srgbClr val="006600"/>
              </a:solidFill>
            </a:endParaRPr>
          </a:p>
          <a:p>
            <a:r>
              <a:rPr lang="en-CA" i="1" dirty="0" smtClean="0">
                <a:solidFill>
                  <a:srgbClr val="006600"/>
                </a:solidFill>
              </a:rPr>
              <a:t>#</a:t>
            </a:r>
            <a:r>
              <a:rPr lang="en-CA" i="1" dirty="0">
                <a:solidFill>
                  <a:srgbClr val="006600"/>
                </a:solidFill>
              </a:rPr>
              <a:t>leadership  </a:t>
            </a:r>
          </a:p>
          <a:p>
            <a:r>
              <a:rPr lang="en-CA" i="1" dirty="0" smtClean="0">
                <a:solidFill>
                  <a:srgbClr val="006600"/>
                </a:solidFill>
              </a:rPr>
              <a:t>#</a:t>
            </a:r>
            <a:r>
              <a:rPr lang="en-CA" i="1" dirty="0">
                <a:solidFill>
                  <a:srgbClr val="006600"/>
                </a:solidFill>
              </a:rPr>
              <a:t>strategy  </a:t>
            </a:r>
            <a:endParaRPr lang="en-CA" i="1" dirty="0" smtClean="0">
              <a:solidFill>
                <a:srgbClr val="006600"/>
              </a:solidFill>
            </a:endParaRPr>
          </a:p>
          <a:p>
            <a:r>
              <a:rPr lang="en-CA" i="1" dirty="0" smtClean="0">
                <a:solidFill>
                  <a:srgbClr val="006600"/>
                </a:solidFill>
              </a:rPr>
              <a:t>#business</a:t>
            </a:r>
            <a:endParaRPr lang="en-CA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8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-1" r="188" b="10018"/>
          <a:stretch/>
        </p:blipFill>
        <p:spPr bwMode="auto">
          <a:xfrm>
            <a:off x="-36" y="1849253"/>
            <a:ext cx="9144036" cy="50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www.stratredteam.com/images/ban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78"/>
          <a:stretch/>
        </p:blipFill>
        <p:spPr bwMode="auto">
          <a:xfrm>
            <a:off x="26506" y="26505"/>
            <a:ext cx="1267599" cy="72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85462" y="198783"/>
            <a:ext cx="547314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1800" b="1" i="1" dirty="0" smtClean="0">
                <a:solidFill>
                  <a:srgbClr val="006600"/>
                </a:solidFill>
                <a:latin typeface="Arial Black" pitchFamily="34" charset="0"/>
              </a:rPr>
              <a:t>STRATEGIC </a:t>
            </a:r>
            <a:r>
              <a:rPr lang="en-CA" sz="1800" b="1" i="1" dirty="0" smtClean="0">
                <a:solidFill>
                  <a:srgbClr val="FF0000"/>
                </a:solidFill>
                <a:latin typeface="Arial Black" pitchFamily="34" charset="0"/>
              </a:rPr>
              <a:t>RED TEAM </a:t>
            </a:r>
            <a:r>
              <a:rPr lang="en-CA" sz="1800" b="1" i="1" dirty="0" smtClean="0">
                <a:solidFill>
                  <a:srgbClr val="006600"/>
                </a:solidFill>
                <a:latin typeface="Arial Black" pitchFamily="34" charset="0"/>
              </a:rPr>
              <a:t>CONSULTING</a:t>
            </a:r>
            <a:endParaRPr lang="en-CA" sz="1800" b="1" i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63871" y="4130617"/>
            <a:ext cx="1597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>
                <a:solidFill>
                  <a:srgbClr val="006600"/>
                </a:solidFill>
              </a:rPr>
              <a:t>#</a:t>
            </a:r>
            <a:r>
              <a:rPr lang="en-CA" i="1" dirty="0" smtClean="0">
                <a:solidFill>
                  <a:srgbClr val="006600"/>
                </a:solidFill>
              </a:rPr>
              <a:t>leadership</a:t>
            </a:r>
          </a:p>
          <a:p>
            <a:r>
              <a:rPr lang="en-CA" i="1" dirty="0" smtClean="0">
                <a:solidFill>
                  <a:srgbClr val="006600"/>
                </a:solidFill>
              </a:rPr>
              <a:t>   #strategy  </a:t>
            </a:r>
          </a:p>
          <a:p>
            <a:r>
              <a:rPr lang="en-CA" i="1" dirty="0" smtClean="0">
                <a:solidFill>
                  <a:srgbClr val="006600"/>
                </a:solidFill>
              </a:rPr>
              <a:t>      #</a:t>
            </a:r>
            <a:r>
              <a:rPr lang="en-CA" i="1" dirty="0">
                <a:solidFill>
                  <a:srgbClr val="006600"/>
                </a:solidFill>
              </a:rPr>
              <a:t>business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398" y="787467"/>
            <a:ext cx="8471647" cy="37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3200" b="1" dirty="0" smtClean="0">
                <a:solidFill>
                  <a:srgbClr val="006600"/>
                </a:solidFill>
              </a:rPr>
              <a:t>Aubin’s </a:t>
            </a:r>
            <a:r>
              <a:rPr lang="en-CA" sz="3200" b="1" dirty="0">
                <a:solidFill>
                  <a:srgbClr val="006600"/>
                </a:solidFill>
              </a:rPr>
              <a:t>Axiom 257: </a:t>
            </a:r>
            <a:r>
              <a:rPr lang="en-CA" sz="3200" b="1" dirty="0" smtClean="0">
                <a:solidFill>
                  <a:srgbClr val="006600"/>
                </a:solidFill>
              </a:rPr>
              <a:t>In </a:t>
            </a:r>
            <a:r>
              <a:rPr lang="en-CA" sz="3200" b="1" dirty="0">
                <a:solidFill>
                  <a:srgbClr val="006600"/>
                </a:solidFill>
              </a:rPr>
              <a:t>business, as </a:t>
            </a:r>
            <a:r>
              <a:rPr lang="en-CA" sz="3200" b="1" dirty="0" smtClean="0">
                <a:solidFill>
                  <a:srgbClr val="006600"/>
                </a:solidFill>
              </a:rPr>
              <a:t>in battle,</a:t>
            </a:r>
          </a:p>
          <a:p>
            <a:r>
              <a:rPr lang="en-CA" sz="3200" b="1" dirty="0">
                <a:solidFill>
                  <a:srgbClr val="006600"/>
                </a:solidFill>
              </a:rPr>
              <a:t> </a:t>
            </a:r>
            <a:r>
              <a:rPr lang="en-CA" sz="3200" b="1" dirty="0" smtClean="0">
                <a:solidFill>
                  <a:srgbClr val="006600"/>
                </a:solidFill>
              </a:rPr>
              <a:t>      effective leadership isn’t practiced from the</a:t>
            </a:r>
          </a:p>
          <a:p>
            <a:r>
              <a:rPr lang="en-CA" sz="3200" b="1" dirty="0" smtClean="0">
                <a:solidFill>
                  <a:srgbClr val="006600"/>
                </a:solidFill>
              </a:rPr>
              <a:t>                              confines of your swivel chair. </a:t>
            </a:r>
            <a:endParaRPr lang="en-CA" sz="3200" i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7646" y="6519446"/>
            <a:ext cx="283635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1600" b="1" i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www.strat</a:t>
            </a:r>
            <a:r>
              <a:rPr lang="en-CA" sz="16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redteam</a:t>
            </a:r>
            <a:r>
              <a:rPr lang="en-CA" sz="1600" b="1" i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.com</a:t>
            </a:r>
            <a:endParaRPr lang="en-CA" sz="1600" b="1" i="1" dirty="0">
              <a:solidFill>
                <a:srgbClr val="0066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2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812" y="1203511"/>
            <a:ext cx="420892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>
                <a:solidFill>
                  <a:srgbClr val="006600"/>
                </a:solidFill>
              </a:rPr>
              <a:t>Aubin’s Axiom 159</a:t>
            </a:r>
            <a:r>
              <a:rPr lang="en-CA" sz="2800" b="1" dirty="0" smtClean="0">
                <a:solidFill>
                  <a:srgbClr val="006600"/>
                </a:solidFill>
              </a:rPr>
              <a:t>:</a:t>
            </a:r>
            <a:endParaRPr lang="en-CA" sz="800" b="1" dirty="0" smtClean="0">
              <a:solidFill>
                <a:srgbClr val="006600"/>
              </a:solidFill>
            </a:endParaRPr>
          </a:p>
          <a:p>
            <a:r>
              <a:rPr lang="en-CA" sz="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CA" sz="2800" b="1" dirty="0" smtClean="0">
                <a:solidFill>
                  <a:srgbClr val="006600"/>
                </a:solidFill>
              </a:rPr>
              <a:t>In </a:t>
            </a:r>
            <a:r>
              <a:rPr lang="en-CA" sz="2800" b="1" dirty="0">
                <a:solidFill>
                  <a:srgbClr val="006600"/>
                </a:solidFill>
              </a:rPr>
              <a:t>business, as in battle, sometimes your mission will simply suck. </a:t>
            </a:r>
            <a:endParaRPr lang="en-CA" sz="800" b="1" dirty="0" smtClean="0">
              <a:solidFill>
                <a:srgbClr val="006600"/>
              </a:solidFill>
            </a:endParaRPr>
          </a:p>
          <a:p>
            <a:endParaRPr lang="en-CA" sz="1200" b="1" dirty="0">
              <a:solidFill>
                <a:srgbClr val="006600"/>
              </a:solidFill>
            </a:endParaRPr>
          </a:p>
          <a:p>
            <a:r>
              <a:rPr lang="en-CA" sz="2800" b="1" dirty="0" smtClean="0">
                <a:solidFill>
                  <a:srgbClr val="006600"/>
                </a:solidFill>
              </a:rPr>
              <a:t>That </a:t>
            </a:r>
            <a:r>
              <a:rPr lang="en-CA" sz="2800" b="1" dirty="0">
                <a:solidFill>
                  <a:srgbClr val="006600"/>
                </a:solidFill>
              </a:rPr>
              <a:t>doesn’t imply it’s not vital though.  </a:t>
            </a:r>
            <a:endParaRPr lang="en-CA" sz="2800" b="1" dirty="0" smtClean="0">
              <a:solidFill>
                <a:srgbClr val="006600"/>
              </a:solidFill>
            </a:endParaRPr>
          </a:p>
          <a:p>
            <a:endParaRPr lang="en-CA" sz="2800" b="1" dirty="0">
              <a:solidFill>
                <a:srgbClr val="006600"/>
              </a:solidFill>
            </a:endParaRPr>
          </a:p>
          <a:p>
            <a:endParaRPr lang="en-CA" sz="2800" b="1" dirty="0" smtClean="0">
              <a:solidFill>
                <a:srgbClr val="0066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5" t="6102" r="18361" b="21007"/>
          <a:stretch/>
        </p:blipFill>
        <p:spPr bwMode="auto">
          <a:xfrm>
            <a:off x="4370294" y="1046490"/>
            <a:ext cx="4460224" cy="4937451"/>
          </a:xfrm>
          <a:prstGeom prst="rect">
            <a:avLst/>
          </a:prstGeom>
          <a:ln w="38100">
            <a:solidFill>
              <a:srgbClr val="0066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153" y="53609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i="1" dirty="0">
                <a:solidFill>
                  <a:srgbClr val="006600"/>
                </a:solidFill>
              </a:rPr>
              <a:t>#leadership </a:t>
            </a:r>
          </a:p>
          <a:p>
            <a:r>
              <a:rPr lang="en-CA" i="1" dirty="0">
                <a:solidFill>
                  <a:srgbClr val="006600"/>
                </a:solidFill>
              </a:rPr>
              <a:t>#strategy</a:t>
            </a:r>
          </a:p>
          <a:p>
            <a:r>
              <a:rPr lang="en-CA" i="1" dirty="0">
                <a:solidFill>
                  <a:srgbClr val="006600"/>
                </a:solidFill>
              </a:rPr>
              <a:t>#business </a:t>
            </a:r>
          </a:p>
        </p:txBody>
      </p:sp>
    </p:spTree>
    <p:extLst>
      <p:ext uri="{BB962C8B-B14F-4D97-AF65-F5344CB8AC3E}">
        <p14:creationId xmlns:p14="http://schemas.microsoft.com/office/powerpoint/2010/main" val="373236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ooreco360.com/images/series/oneboard/large/1boar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" y="1929319"/>
            <a:ext cx="5795681" cy="38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024" y="921123"/>
            <a:ext cx="9022976" cy="37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2800" b="1" dirty="0">
                <a:solidFill>
                  <a:srgbClr val="003300"/>
                </a:solidFill>
              </a:rPr>
              <a:t>Aubin’s Axiom 40: There are many elements to creating </a:t>
            </a:r>
            <a:r>
              <a:rPr lang="en-CA" sz="2800" b="1" dirty="0" smtClean="0">
                <a:solidFill>
                  <a:srgbClr val="003300"/>
                </a:solidFill>
              </a:rPr>
              <a:t>and </a:t>
            </a:r>
            <a:r>
              <a:rPr lang="en-CA" sz="2800" b="1" dirty="0">
                <a:solidFill>
                  <a:srgbClr val="003300"/>
                </a:solidFill>
              </a:rPr>
              <a:t>executing a coherent </a:t>
            </a:r>
            <a:r>
              <a:rPr lang="en-CA" sz="2800" b="1" dirty="0" smtClean="0">
                <a:solidFill>
                  <a:srgbClr val="003300"/>
                </a:solidFill>
              </a:rPr>
              <a:t>strategy: </a:t>
            </a:r>
          </a:p>
          <a:p>
            <a:r>
              <a:rPr lang="en-CA" sz="2800" b="1" dirty="0" smtClean="0">
                <a:solidFill>
                  <a:srgbClr val="003300"/>
                </a:solidFill>
              </a:rPr>
              <a:t>                                                                       Leadership  </a:t>
            </a:r>
          </a:p>
          <a:p>
            <a:r>
              <a:rPr lang="en-CA" sz="2800" b="1" dirty="0">
                <a:solidFill>
                  <a:srgbClr val="003300"/>
                </a:solidFill>
              </a:rPr>
              <a:t> </a:t>
            </a:r>
            <a:r>
              <a:rPr lang="en-CA" sz="2800" b="1" dirty="0" smtClean="0">
                <a:solidFill>
                  <a:srgbClr val="003300"/>
                </a:solidFill>
              </a:rPr>
              <a:t>                                                                      is Number </a:t>
            </a:r>
            <a:r>
              <a:rPr lang="en-CA" sz="2800" b="1" dirty="0">
                <a:solidFill>
                  <a:srgbClr val="003300"/>
                </a:solidFill>
              </a:rPr>
              <a:t>1.  </a:t>
            </a:r>
            <a:endParaRPr lang="en-CA" sz="2800" b="1" dirty="0" smtClean="0">
              <a:solidFill>
                <a:srgbClr val="003300"/>
              </a:solidFill>
            </a:endParaRPr>
          </a:p>
          <a:p>
            <a:endParaRPr lang="en-CA" sz="2800" b="1" dirty="0">
              <a:solidFill>
                <a:srgbClr val="003300"/>
              </a:solidFill>
            </a:endParaRPr>
          </a:p>
          <a:p>
            <a:r>
              <a:rPr lang="en-CA" sz="2800" b="1" dirty="0" smtClean="0">
                <a:solidFill>
                  <a:srgbClr val="003300"/>
                </a:solidFill>
              </a:rPr>
              <a:t>                                                                             Everything </a:t>
            </a:r>
            <a:r>
              <a:rPr lang="en-CA" sz="2800" b="1" dirty="0">
                <a:solidFill>
                  <a:srgbClr val="003300"/>
                </a:solidFill>
              </a:rPr>
              <a:t>else </a:t>
            </a:r>
            <a:endParaRPr lang="en-CA" sz="2800" b="1" dirty="0" smtClean="0">
              <a:solidFill>
                <a:srgbClr val="003300"/>
              </a:solidFill>
            </a:endParaRPr>
          </a:p>
          <a:p>
            <a:r>
              <a:rPr lang="en-CA" sz="2800" b="1" dirty="0" smtClean="0">
                <a:solidFill>
                  <a:srgbClr val="003300"/>
                </a:solidFill>
              </a:rPr>
              <a:t>                                                                             is </a:t>
            </a:r>
            <a:r>
              <a:rPr lang="en-CA" sz="2800" b="1" dirty="0">
                <a:solidFill>
                  <a:srgbClr val="003300"/>
                </a:solidFill>
              </a:rPr>
              <a:t>Number 2. </a:t>
            </a:r>
            <a:endParaRPr lang="en-CA" sz="2800" b="1" dirty="0" smtClean="0">
              <a:solidFill>
                <a:srgbClr val="003300"/>
              </a:solidFill>
            </a:endParaRPr>
          </a:p>
          <a:p>
            <a:endParaRPr lang="en-CA" sz="2800" b="1" dirty="0" smtClean="0">
              <a:solidFill>
                <a:srgbClr val="003300"/>
              </a:solidFill>
            </a:endParaRPr>
          </a:p>
          <a:p>
            <a:endParaRPr lang="en-CA" sz="2800" i="1" dirty="0" smtClean="0">
              <a:solidFill>
                <a:srgbClr val="003300"/>
              </a:solidFill>
            </a:endParaRPr>
          </a:p>
          <a:p>
            <a:endParaRPr lang="en-CA" sz="2800" i="1" dirty="0">
              <a:solidFill>
                <a:srgbClr val="003300"/>
              </a:solidFill>
            </a:endParaRPr>
          </a:p>
          <a:p>
            <a:endParaRPr lang="en-CA" sz="2800" i="1" dirty="0" smtClean="0">
              <a:solidFill>
                <a:srgbClr val="003300"/>
              </a:solidFill>
            </a:endParaRPr>
          </a:p>
          <a:p>
            <a:endParaRPr lang="en-CA" sz="2800" i="1" dirty="0" smtClean="0">
              <a:solidFill>
                <a:srgbClr val="003300"/>
              </a:solidFill>
            </a:endParaRPr>
          </a:p>
          <a:p>
            <a:r>
              <a:rPr lang="en-CA" sz="1600" i="1" dirty="0" smtClean="0">
                <a:solidFill>
                  <a:srgbClr val="003300"/>
                </a:solidFill>
              </a:rPr>
              <a:t>#</a:t>
            </a:r>
            <a:r>
              <a:rPr lang="en-CA" sz="1600" i="1" dirty="0">
                <a:solidFill>
                  <a:srgbClr val="003300"/>
                </a:solidFill>
              </a:rPr>
              <a:t>leadership </a:t>
            </a:r>
            <a:r>
              <a:rPr lang="en-CA" sz="1600" i="1" dirty="0" smtClean="0">
                <a:solidFill>
                  <a:srgbClr val="003300"/>
                </a:solidFill>
              </a:rPr>
              <a:t> #</a:t>
            </a:r>
            <a:r>
              <a:rPr lang="en-CA" sz="1600" i="1" dirty="0">
                <a:solidFill>
                  <a:srgbClr val="003300"/>
                </a:solidFill>
              </a:rPr>
              <a:t>strategy </a:t>
            </a:r>
            <a:r>
              <a:rPr lang="en-CA" sz="1600" i="1" dirty="0" smtClean="0">
                <a:solidFill>
                  <a:srgbClr val="003300"/>
                </a:solidFill>
              </a:rPr>
              <a:t> #</a:t>
            </a:r>
            <a:r>
              <a:rPr lang="en-CA" sz="1600" i="1" dirty="0">
                <a:solidFill>
                  <a:srgbClr val="003300"/>
                </a:solidFill>
              </a:rPr>
              <a:t>business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0" y="2353235"/>
            <a:ext cx="5147390" cy="289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65" y="2474259"/>
            <a:ext cx="4504765" cy="439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4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2047" y="853684"/>
            <a:ext cx="8700247" cy="2764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2400" b="1" dirty="0">
                <a:solidFill>
                  <a:srgbClr val="003300"/>
                </a:solidFill>
              </a:rPr>
              <a:t>Aubin’s Axiom 269:  </a:t>
            </a:r>
            <a:r>
              <a:rPr lang="en-CA" sz="2400" b="1" dirty="0" smtClean="0">
                <a:solidFill>
                  <a:srgbClr val="003300"/>
                </a:solidFill>
              </a:rPr>
              <a:t>Contingency Plans (or Plans B) </a:t>
            </a:r>
            <a:r>
              <a:rPr lang="en-CA" sz="2400" b="1" dirty="0">
                <a:solidFill>
                  <a:srgbClr val="003300"/>
                </a:solidFill>
              </a:rPr>
              <a:t>are not just for when you encounter obstacles – but also </a:t>
            </a:r>
            <a:r>
              <a:rPr lang="en-CA" sz="2400" b="1" dirty="0" smtClean="0">
                <a:solidFill>
                  <a:srgbClr val="003300"/>
                </a:solidFill>
              </a:rPr>
              <a:t>for when </a:t>
            </a:r>
            <a:r>
              <a:rPr lang="en-CA" sz="2400" b="1" dirty="0">
                <a:solidFill>
                  <a:srgbClr val="003300"/>
                </a:solidFill>
              </a:rPr>
              <a:t>you achieve </a:t>
            </a:r>
            <a:r>
              <a:rPr lang="en-CA" sz="2400" b="1" dirty="0" smtClean="0">
                <a:solidFill>
                  <a:srgbClr val="003300"/>
                </a:solidFill>
              </a:rPr>
              <a:t>unexpected, </a:t>
            </a:r>
            <a:r>
              <a:rPr lang="en-CA" sz="2400" b="1" dirty="0">
                <a:solidFill>
                  <a:srgbClr val="003300"/>
                </a:solidFill>
              </a:rPr>
              <a:t>or accelerated success.</a:t>
            </a:r>
            <a:endParaRPr lang="en-CA" sz="2400" i="1" dirty="0">
              <a:solidFill>
                <a:srgbClr val="0033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31458" y="2407024"/>
            <a:ext cx="1728192" cy="328667"/>
            <a:chOff x="2699792" y="771550"/>
            <a:chExt cx="1656184" cy="36004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2699792" y="771550"/>
              <a:ext cx="0" cy="36004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699792" y="771550"/>
              <a:ext cx="165618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355976" y="771550"/>
              <a:ext cx="0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>
            <a:off x="1812703" y="4175852"/>
            <a:ext cx="53285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52663" y="6313099"/>
            <a:ext cx="6624736" cy="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7846" y="2735692"/>
            <a:ext cx="1532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</a:p>
          <a:p>
            <a:pPr algn="ctr"/>
            <a:r>
              <a:rPr lang="en-C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 of  Operation</a:t>
            </a:r>
            <a:endParaRPr lang="en-C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293" y="5369791"/>
            <a:ext cx="1447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endParaRPr lang="en-C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Line of  Operation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5297" y="3887820"/>
            <a:ext cx="918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LOO</a:t>
            </a:r>
            <a:endParaRPr lang="en-C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80855" y="4391876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04991" y="4391876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97079" y="3095732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40895" y="3023724"/>
            <a:ext cx="72008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108847" y="4463884"/>
            <a:ext cx="4824536" cy="1479716"/>
            <a:chOff x="2339752" y="2715766"/>
            <a:chExt cx="4680520" cy="136815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339752" y="3795886"/>
              <a:ext cx="0" cy="288032"/>
            </a:xfrm>
            <a:prstGeom prst="line">
              <a:avLst/>
            </a:prstGeom>
            <a:ln w="38100">
              <a:solidFill>
                <a:srgbClr val="00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339752" y="4083918"/>
              <a:ext cx="4680520" cy="0"/>
            </a:xfrm>
            <a:prstGeom prst="line">
              <a:avLst/>
            </a:prstGeom>
            <a:ln w="38100">
              <a:solidFill>
                <a:srgbClr val="00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020272" y="2715766"/>
              <a:ext cx="0" cy="1368152"/>
            </a:xfrm>
            <a:prstGeom prst="line">
              <a:avLst/>
            </a:prstGeom>
            <a:ln w="38100">
              <a:solidFill>
                <a:srgbClr val="00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732240" y="2715766"/>
              <a:ext cx="288032" cy="0"/>
            </a:xfrm>
            <a:prstGeom prst="straightConnector1">
              <a:avLst/>
            </a:prstGeom>
            <a:ln w="38100">
              <a:solidFill>
                <a:srgbClr val="000099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536270" y="2078946"/>
            <a:ext cx="347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Contingency - Disadvantage</a:t>
            </a:r>
            <a:endParaRPr lang="en-CA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6310" y="5966505"/>
            <a:ext cx="3242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Contingency - Advantage</a:t>
            </a:r>
            <a:endParaRPr lang="en-CA" sz="1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4751" y="6426918"/>
            <a:ext cx="209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Exterior Line of Operation</a:t>
            </a:r>
            <a:endParaRPr lang="en-C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2532783" y="6169083"/>
            <a:ext cx="250588" cy="21602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573343" y="4175852"/>
            <a:ext cx="864096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45351" y="3960408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Sequel</a:t>
            </a:r>
            <a:endParaRPr lang="en-C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185623" y="2807700"/>
            <a:ext cx="72008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277727" y="2807700"/>
            <a:ext cx="72008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5400000">
            <a:off x="1056619" y="4037696"/>
            <a:ext cx="1080120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n-CA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5400000">
            <a:off x="6724452" y="3975033"/>
            <a:ext cx="1296144" cy="4016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 VISION</a:t>
            </a:r>
          </a:p>
          <a:p>
            <a:pPr algn="ctr"/>
            <a:r>
              <a:rPr lang="en-CA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STATE</a:t>
            </a:r>
            <a:endParaRPr lang="en-C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675964" y="5755342"/>
            <a:ext cx="336177" cy="376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2" idx="3"/>
            <a:endCxn id="32" idx="3"/>
          </p:cNvCxnSpPr>
          <p:nvPr/>
        </p:nvCxnSpPr>
        <p:spPr>
          <a:xfrm flipV="1">
            <a:off x="2388767" y="4823924"/>
            <a:ext cx="4983757" cy="745922"/>
          </a:xfrm>
          <a:prstGeom prst="bentConnector2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/>
          <p:cNvSpPr/>
          <p:nvPr/>
        </p:nvSpPr>
        <p:spPr>
          <a:xfrm>
            <a:off x="2980507" y="5441852"/>
            <a:ext cx="250588" cy="216024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4959287" y="5439002"/>
            <a:ext cx="250588" cy="216024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4199661" y="4063918"/>
            <a:ext cx="250588" cy="216024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5359074" y="4061421"/>
            <a:ext cx="250588" cy="216024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6552667" y="5441852"/>
            <a:ext cx="250588" cy="216024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Elbow Connector 39"/>
          <p:cNvCxnSpPr>
            <a:stCxn id="11" idx="3"/>
            <a:endCxn id="32" idx="1"/>
          </p:cNvCxnSpPr>
          <p:nvPr/>
        </p:nvCxnSpPr>
        <p:spPr>
          <a:xfrm>
            <a:off x="2460775" y="2935747"/>
            <a:ext cx="4911749" cy="592033"/>
          </a:xfrm>
          <a:prstGeom prst="bentConnector2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40"/>
          <p:cNvSpPr/>
          <p:nvPr/>
        </p:nvSpPr>
        <p:spPr>
          <a:xfrm>
            <a:off x="3303483" y="2807168"/>
            <a:ext cx="250588" cy="216024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5023846" y="2804671"/>
            <a:ext cx="250588" cy="216024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 rot="5400000">
            <a:off x="1920715" y="3851816"/>
            <a:ext cx="2160240" cy="6480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</a:p>
          <a:p>
            <a:pPr algn="ctr"/>
            <a:r>
              <a:rPr lang="en-C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of Gravity</a:t>
            </a:r>
            <a:endParaRPr lang="en-CA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 rot="5400000">
            <a:off x="5089067" y="3851816"/>
            <a:ext cx="2160240" cy="648072"/>
          </a:xfrm>
          <a:prstGeom prst="ellipse">
            <a:avLst/>
          </a:prstGeom>
          <a:solidFill>
            <a:srgbClr val="FF7C8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Opposing </a:t>
            </a:r>
            <a:r>
              <a:rPr lang="en-CA" sz="1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of Gravity</a:t>
            </a:r>
            <a:endParaRPr lang="en-CA" sz="12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>
            <a:off x="2352977" y="5446334"/>
            <a:ext cx="250588" cy="216024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>
            <a:off x="1765788" y="4038875"/>
            <a:ext cx="250588" cy="216024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9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WYcmJAtIwkc/UPEkzdWv2sI/AAAAAAAAAUE/22xk7CeQs60/s1600/Cobra+Snake+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04" y="1492624"/>
            <a:ext cx="6480785" cy="412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046" y="907677"/>
            <a:ext cx="8901953" cy="37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>
                <a:solidFill>
                  <a:srgbClr val="006600"/>
                </a:solidFill>
              </a:rPr>
              <a:t>Aubin’s Axiom 88:   If you see a snake, do you KILL IT </a:t>
            </a:r>
            <a:r>
              <a:rPr lang="en-CA" sz="2800" b="1" dirty="0" smtClean="0">
                <a:solidFill>
                  <a:srgbClr val="006600"/>
                </a:solidFill>
              </a:rPr>
              <a:t>immediately……</a:t>
            </a:r>
          </a:p>
          <a:p>
            <a:endParaRPr lang="en-CA" sz="2800" b="1" dirty="0">
              <a:solidFill>
                <a:srgbClr val="006600"/>
              </a:solidFill>
            </a:endParaRPr>
          </a:p>
          <a:p>
            <a:endParaRPr lang="en-CA" sz="2800" b="1" dirty="0" smtClean="0">
              <a:solidFill>
                <a:srgbClr val="006600"/>
              </a:solidFill>
            </a:endParaRPr>
          </a:p>
          <a:p>
            <a:endParaRPr lang="en-CA" sz="2800" b="1" dirty="0">
              <a:solidFill>
                <a:srgbClr val="006600"/>
              </a:solidFill>
            </a:endParaRPr>
          </a:p>
          <a:p>
            <a:endParaRPr lang="en-CA" sz="2800" b="1" dirty="0" smtClean="0">
              <a:solidFill>
                <a:srgbClr val="006600"/>
              </a:solidFill>
            </a:endParaRPr>
          </a:p>
          <a:p>
            <a:endParaRPr lang="en-CA" sz="2800" b="1" dirty="0">
              <a:solidFill>
                <a:srgbClr val="006600"/>
              </a:solidFill>
            </a:endParaRPr>
          </a:p>
          <a:p>
            <a:endParaRPr lang="en-CA" sz="2800" b="1" dirty="0" smtClean="0">
              <a:solidFill>
                <a:srgbClr val="006600"/>
              </a:solidFill>
            </a:endParaRPr>
          </a:p>
          <a:p>
            <a:endParaRPr lang="en-CA" sz="2800" b="1" dirty="0">
              <a:solidFill>
                <a:srgbClr val="006600"/>
              </a:solidFill>
            </a:endParaRPr>
          </a:p>
          <a:p>
            <a:endParaRPr lang="en-CA" sz="2800" b="1" dirty="0" smtClean="0">
              <a:solidFill>
                <a:srgbClr val="006600"/>
              </a:solidFill>
            </a:endParaRPr>
          </a:p>
          <a:p>
            <a:endParaRPr lang="en-CA" sz="2800" b="1" dirty="0" smtClean="0">
              <a:solidFill>
                <a:srgbClr val="006600"/>
              </a:solidFill>
            </a:endParaRPr>
          </a:p>
          <a:p>
            <a:pPr lvl="1"/>
            <a:r>
              <a:rPr lang="en-CA" sz="2800" b="1" dirty="0" smtClean="0">
                <a:solidFill>
                  <a:srgbClr val="006600"/>
                </a:solidFill>
              </a:rPr>
              <a:t>…… </a:t>
            </a:r>
            <a:r>
              <a:rPr lang="en-CA" sz="2800" b="1" dirty="0">
                <a:solidFill>
                  <a:srgbClr val="006600"/>
                </a:solidFill>
              </a:rPr>
              <a:t>or do you form a COMMITTEE TO STUDY SNAKES? </a:t>
            </a:r>
            <a:endParaRPr lang="en-CA" sz="2800" b="1" dirty="0" smtClean="0">
              <a:solidFill>
                <a:srgbClr val="006600"/>
              </a:solidFill>
            </a:endParaRPr>
          </a:p>
          <a:p>
            <a:endParaRPr lang="en-CA" sz="900" b="1" i="1" dirty="0">
              <a:solidFill>
                <a:srgbClr val="006600"/>
              </a:solidFill>
            </a:endParaRPr>
          </a:p>
          <a:p>
            <a:endParaRPr lang="en-CA" sz="2800" b="1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321" y="6108557"/>
            <a:ext cx="2751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i="1" dirty="0">
                <a:solidFill>
                  <a:srgbClr val="006600"/>
                </a:solidFill>
              </a:rPr>
              <a:t>#strategy #leadership #business</a:t>
            </a:r>
          </a:p>
        </p:txBody>
      </p:sp>
    </p:spTree>
    <p:extLst>
      <p:ext uri="{BB962C8B-B14F-4D97-AF65-F5344CB8AC3E}">
        <p14:creationId xmlns:p14="http://schemas.microsoft.com/office/powerpoint/2010/main" val="423792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1157" y="2472267"/>
            <a:ext cx="5542844" cy="2034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>
                <a:solidFill>
                  <a:srgbClr val="006600"/>
                </a:solidFill>
              </a:rPr>
              <a:t>Aubin’s Axiom 261:  While </a:t>
            </a:r>
            <a:r>
              <a:rPr lang="en-CA" sz="3200" b="1" dirty="0" smtClean="0">
                <a:solidFill>
                  <a:srgbClr val="006600"/>
                </a:solidFill>
              </a:rPr>
              <a:t>the optimists, pessimists and realists in your C-Suite are debating </a:t>
            </a:r>
            <a:r>
              <a:rPr lang="en-CA" sz="3200" b="1" dirty="0">
                <a:solidFill>
                  <a:srgbClr val="006600"/>
                </a:solidFill>
              </a:rPr>
              <a:t>about the whether the </a:t>
            </a:r>
            <a:r>
              <a:rPr lang="en-CA" sz="3200" b="1" dirty="0" smtClean="0">
                <a:solidFill>
                  <a:srgbClr val="006600"/>
                </a:solidFill>
              </a:rPr>
              <a:t>glass </a:t>
            </a:r>
            <a:r>
              <a:rPr lang="en-CA" sz="3200" b="1" dirty="0">
                <a:solidFill>
                  <a:srgbClr val="006600"/>
                </a:solidFill>
              </a:rPr>
              <a:t>is half empty, </a:t>
            </a:r>
            <a:r>
              <a:rPr lang="en-CA" sz="3200" b="1" dirty="0" smtClean="0">
                <a:solidFill>
                  <a:srgbClr val="006600"/>
                </a:solidFill>
              </a:rPr>
              <a:t>or half full…. </a:t>
            </a:r>
          </a:p>
          <a:p>
            <a:pPr algn="ctr"/>
            <a:endParaRPr lang="en-CA" sz="3200" b="1" dirty="0" smtClean="0">
              <a:solidFill>
                <a:srgbClr val="006600"/>
              </a:solidFill>
            </a:endParaRPr>
          </a:p>
          <a:p>
            <a:pPr algn="ctr"/>
            <a:r>
              <a:rPr lang="en-CA" sz="3200" b="1" dirty="0" smtClean="0">
                <a:solidFill>
                  <a:srgbClr val="006600"/>
                </a:solidFill>
              </a:rPr>
              <a:t>…… your competition drinks </a:t>
            </a:r>
            <a:r>
              <a:rPr lang="en-CA" sz="3200" b="1" dirty="0">
                <a:solidFill>
                  <a:srgbClr val="006600"/>
                </a:solidFill>
              </a:rPr>
              <a:t>it. </a:t>
            </a:r>
          </a:p>
        </p:txBody>
      </p:sp>
      <p:pic>
        <p:nvPicPr>
          <p:cNvPr id="1026" name="Picture 2" descr="http://assets.sbnation.com/assets/1192003/half-empty-beer-mug-clker-dot-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0" y="1614314"/>
            <a:ext cx="3402743" cy="38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085" y="6014428"/>
            <a:ext cx="2751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i="1" dirty="0">
                <a:solidFill>
                  <a:srgbClr val="003300"/>
                </a:solidFill>
              </a:rPr>
              <a:t>#strategy #leadership #business</a:t>
            </a:r>
          </a:p>
        </p:txBody>
      </p:sp>
    </p:spTree>
    <p:extLst>
      <p:ext uri="{BB962C8B-B14F-4D97-AF65-F5344CB8AC3E}">
        <p14:creationId xmlns:p14="http://schemas.microsoft.com/office/powerpoint/2010/main" val="370736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812" y="6185647"/>
            <a:ext cx="3254188" cy="672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 descr="http://lindasbloggingsuccess.com/wp-content/uploads/2013/09/succe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3" y="1906961"/>
            <a:ext cx="7368988" cy="49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705" y="907676"/>
            <a:ext cx="8673353" cy="37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3200" b="1" dirty="0">
                <a:solidFill>
                  <a:srgbClr val="006600"/>
                </a:solidFill>
              </a:rPr>
              <a:t>Aubin’s Axiom 55: In </a:t>
            </a:r>
            <a:r>
              <a:rPr lang="en-CA" sz="3200" b="1" dirty="0" smtClean="0">
                <a:solidFill>
                  <a:srgbClr val="006600"/>
                </a:solidFill>
              </a:rPr>
              <a:t>business</a:t>
            </a:r>
            <a:r>
              <a:rPr lang="en-CA" sz="3200" b="1" dirty="0">
                <a:solidFill>
                  <a:srgbClr val="006600"/>
                </a:solidFill>
              </a:rPr>
              <a:t>, as in battle, the quality of your troops is your single best </a:t>
            </a:r>
            <a:r>
              <a:rPr lang="en-CA" sz="3200" b="1" dirty="0" smtClean="0">
                <a:solidFill>
                  <a:srgbClr val="006600"/>
                </a:solidFill>
              </a:rPr>
              <a:t>leadership </a:t>
            </a:r>
            <a:r>
              <a:rPr lang="en-CA" sz="3200" b="1" dirty="0">
                <a:solidFill>
                  <a:srgbClr val="006600"/>
                </a:solidFill>
              </a:rPr>
              <a:t>credential.  </a:t>
            </a:r>
            <a:endParaRPr lang="en-CA" sz="3200" b="1" dirty="0" smtClean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21071" y="3257781"/>
            <a:ext cx="1597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>
                <a:solidFill>
                  <a:srgbClr val="006600"/>
                </a:solidFill>
              </a:rPr>
              <a:t>#</a:t>
            </a:r>
            <a:r>
              <a:rPr lang="en-CA" i="1" dirty="0" smtClean="0">
                <a:solidFill>
                  <a:srgbClr val="006600"/>
                </a:solidFill>
              </a:rPr>
              <a:t>leadership</a:t>
            </a:r>
          </a:p>
          <a:p>
            <a:r>
              <a:rPr lang="en-CA" i="1" dirty="0" smtClean="0">
                <a:solidFill>
                  <a:srgbClr val="006600"/>
                </a:solidFill>
              </a:rPr>
              <a:t>   #strategy  </a:t>
            </a:r>
          </a:p>
          <a:p>
            <a:r>
              <a:rPr lang="en-CA" i="1" dirty="0" smtClean="0">
                <a:solidFill>
                  <a:srgbClr val="006600"/>
                </a:solidFill>
              </a:rPr>
              <a:t>      #</a:t>
            </a:r>
            <a:r>
              <a:rPr lang="en-CA" i="1" dirty="0">
                <a:solidFill>
                  <a:srgbClr val="006600"/>
                </a:solidFill>
              </a:rPr>
              <a:t>business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7646" y="6519446"/>
            <a:ext cx="283635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1600" b="1" i="1" dirty="0" smtClean="0">
                <a:solidFill>
                  <a:srgbClr val="006600"/>
                </a:solidFill>
                <a:latin typeface="Arial Black" pitchFamily="34" charset="0"/>
              </a:rPr>
              <a:t>www.strat</a:t>
            </a:r>
            <a:r>
              <a:rPr lang="en-CA" sz="1600" b="1" i="1" dirty="0" smtClean="0">
                <a:solidFill>
                  <a:srgbClr val="FF0000"/>
                </a:solidFill>
                <a:latin typeface="Arial Black" pitchFamily="34" charset="0"/>
              </a:rPr>
              <a:t>redteam</a:t>
            </a:r>
            <a:r>
              <a:rPr lang="en-CA" sz="1600" b="1" i="1" dirty="0" smtClean="0">
                <a:solidFill>
                  <a:srgbClr val="006600"/>
                </a:solidFill>
                <a:latin typeface="Arial Black" pitchFamily="34" charset="0"/>
              </a:rPr>
              <a:t>.com</a:t>
            </a:r>
            <a:endParaRPr lang="en-CA" sz="1600" b="1" i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7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917" y="1297640"/>
            <a:ext cx="5755342" cy="37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3200" b="1" dirty="0">
                <a:solidFill>
                  <a:srgbClr val="006600"/>
                </a:solidFill>
              </a:rPr>
              <a:t>Aubin’s Axiom 281:  </a:t>
            </a:r>
            <a:r>
              <a:rPr lang="en-CA" sz="3200" b="1" dirty="0" smtClean="0">
                <a:solidFill>
                  <a:srgbClr val="006600"/>
                </a:solidFill>
              </a:rPr>
              <a:t>Strategy </a:t>
            </a:r>
            <a:r>
              <a:rPr lang="en-CA" sz="3200" b="1" dirty="0">
                <a:solidFill>
                  <a:srgbClr val="006600"/>
                </a:solidFill>
              </a:rPr>
              <a:t>without </a:t>
            </a:r>
            <a:r>
              <a:rPr lang="en-CA" sz="3200" b="1" dirty="0" smtClean="0">
                <a:solidFill>
                  <a:srgbClr val="006600"/>
                </a:solidFill>
              </a:rPr>
              <a:t>leadership </a:t>
            </a:r>
            <a:r>
              <a:rPr lang="en-CA" sz="3200" b="1" dirty="0">
                <a:solidFill>
                  <a:srgbClr val="006600"/>
                </a:solidFill>
              </a:rPr>
              <a:t>is like a </a:t>
            </a:r>
            <a:r>
              <a:rPr lang="en-CA" sz="3200" b="1" dirty="0" smtClean="0">
                <a:solidFill>
                  <a:srgbClr val="006600"/>
                </a:solidFill>
              </a:rPr>
              <a:t>broken </a:t>
            </a:r>
            <a:r>
              <a:rPr lang="en-CA" sz="3200" b="1" dirty="0">
                <a:solidFill>
                  <a:srgbClr val="006600"/>
                </a:solidFill>
              </a:rPr>
              <a:t>pencil.  </a:t>
            </a:r>
            <a:endParaRPr lang="en-CA" sz="3200" b="1" dirty="0" smtClean="0">
              <a:solidFill>
                <a:srgbClr val="006600"/>
              </a:solidFill>
            </a:endParaRPr>
          </a:p>
          <a:p>
            <a:endParaRPr lang="en-CA" sz="3200" b="1" dirty="0">
              <a:solidFill>
                <a:srgbClr val="006600"/>
              </a:solidFill>
            </a:endParaRPr>
          </a:p>
          <a:p>
            <a:r>
              <a:rPr lang="en-CA" sz="3200" b="1" dirty="0" smtClean="0">
                <a:solidFill>
                  <a:srgbClr val="006600"/>
                </a:solidFill>
              </a:rPr>
              <a:t>Pointless!</a:t>
            </a:r>
          </a:p>
          <a:p>
            <a:endParaRPr lang="en-CA" sz="3200" b="1" dirty="0">
              <a:solidFill>
                <a:srgbClr val="006600"/>
              </a:solidFill>
            </a:endParaRPr>
          </a:p>
          <a:p>
            <a:endParaRPr lang="en-CA" sz="3200" b="1" dirty="0" smtClean="0">
              <a:solidFill>
                <a:srgbClr val="006600"/>
              </a:solidFill>
            </a:endParaRPr>
          </a:p>
          <a:p>
            <a:r>
              <a:rPr lang="en-CA" sz="2000" i="1" dirty="0" smtClean="0">
                <a:solidFill>
                  <a:srgbClr val="006600"/>
                </a:solidFill>
              </a:rPr>
              <a:t>#</a:t>
            </a:r>
            <a:r>
              <a:rPr lang="en-CA" sz="2000" i="1" dirty="0">
                <a:solidFill>
                  <a:srgbClr val="006600"/>
                </a:solidFill>
              </a:rPr>
              <a:t>leadership </a:t>
            </a:r>
            <a:r>
              <a:rPr lang="en-CA" sz="2000" i="1" dirty="0" smtClean="0">
                <a:solidFill>
                  <a:srgbClr val="006600"/>
                </a:solidFill>
              </a:rPr>
              <a:t> #</a:t>
            </a:r>
            <a:r>
              <a:rPr lang="en-CA" sz="2000" i="1" dirty="0">
                <a:solidFill>
                  <a:srgbClr val="006600"/>
                </a:solidFill>
              </a:rPr>
              <a:t>strategy </a:t>
            </a:r>
            <a:r>
              <a:rPr lang="en-CA" sz="2000" i="1" dirty="0" smtClean="0">
                <a:solidFill>
                  <a:srgbClr val="006600"/>
                </a:solidFill>
              </a:rPr>
              <a:t> #</a:t>
            </a:r>
            <a:r>
              <a:rPr lang="en-CA" sz="2000" i="1" dirty="0">
                <a:solidFill>
                  <a:srgbClr val="006600"/>
                </a:solidFill>
              </a:rPr>
              <a:t>business</a:t>
            </a:r>
          </a:p>
        </p:txBody>
      </p:sp>
      <p:pic>
        <p:nvPicPr>
          <p:cNvPr id="1026" name="Picture 2" descr="http://cartywheel.files.wordpress.com/2011/06/ti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35" y="112337"/>
            <a:ext cx="4497107" cy="674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6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494" y="1714500"/>
            <a:ext cx="5031645" cy="37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>
                <a:solidFill>
                  <a:srgbClr val="006600"/>
                </a:solidFill>
              </a:rPr>
              <a:t>Aubin’s Axiom 156: </a:t>
            </a:r>
            <a:r>
              <a:rPr lang="en-CA" sz="2800" b="1" dirty="0" smtClean="0">
                <a:solidFill>
                  <a:srgbClr val="006600"/>
                </a:solidFill>
              </a:rPr>
              <a:t>Weak leadership, addiction </a:t>
            </a:r>
            <a:r>
              <a:rPr lang="en-CA" sz="2800" b="1" dirty="0">
                <a:solidFill>
                  <a:srgbClr val="006600"/>
                </a:solidFill>
              </a:rPr>
              <a:t>to mediocrity, </a:t>
            </a:r>
            <a:r>
              <a:rPr lang="en-CA" sz="2800" b="1" dirty="0" smtClean="0">
                <a:solidFill>
                  <a:srgbClr val="006600"/>
                </a:solidFill>
              </a:rPr>
              <a:t>slaves to risk </a:t>
            </a:r>
            <a:r>
              <a:rPr lang="en-CA" sz="2800" b="1" dirty="0">
                <a:solidFill>
                  <a:srgbClr val="006600"/>
                </a:solidFill>
              </a:rPr>
              <a:t>avoidance and </a:t>
            </a:r>
            <a:r>
              <a:rPr lang="en-CA" sz="2800" b="1" dirty="0" smtClean="0">
                <a:solidFill>
                  <a:srgbClr val="006600"/>
                </a:solidFill>
              </a:rPr>
              <a:t>wallowing in comfort </a:t>
            </a:r>
            <a:r>
              <a:rPr lang="en-CA" sz="2800" b="1" dirty="0">
                <a:solidFill>
                  <a:srgbClr val="006600"/>
                </a:solidFill>
              </a:rPr>
              <a:t>zones are very popular themes in </a:t>
            </a:r>
            <a:r>
              <a:rPr lang="en-CA" sz="2800" b="1" dirty="0" smtClean="0">
                <a:solidFill>
                  <a:srgbClr val="006600"/>
                </a:solidFill>
              </a:rPr>
              <a:t>corporate obituaries.</a:t>
            </a:r>
          </a:p>
          <a:p>
            <a:endParaRPr lang="en-CA" sz="2800" b="1" dirty="0">
              <a:solidFill>
                <a:srgbClr val="006600"/>
              </a:solidFill>
            </a:endParaRPr>
          </a:p>
          <a:p>
            <a:endParaRPr lang="en-CA" sz="2800" b="1" dirty="0">
              <a:solidFill>
                <a:srgbClr val="006600"/>
              </a:solidFill>
            </a:endParaRPr>
          </a:p>
        </p:txBody>
      </p:sp>
      <p:pic>
        <p:nvPicPr>
          <p:cNvPr id="1029" name="Picture 5" descr="http://thumbs.dreamstime.com/x/blank-gravestone-8304828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2" t="4571" r="6723" b="11148"/>
          <a:stretch/>
        </p:blipFill>
        <p:spPr bwMode="auto">
          <a:xfrm>
            <a:off x="4840943" y="110382"/>
            <a:ext cx="4370293" cy="642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5717" y="684170"/>
            <a:ext cx="3227295" cy="48936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CA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903040505020403" pitchFamily="18" charset="0"/>
              </a:rPr>
              <a:t>REST IN PEACE</a:t>
            </a:r>
          </a:p>
          <a:p>
            <a:pPr algn="ctr"/>
            <a:endParaRPr lang="en-CA" sz="8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1C1C1C"/>
              </a:solidFill>
              <a:latin typeface="Rockwell Extra Bold" panose="02060903040505020403" pitchFamily="18" charset="0"/>
            </a:endParaRPr>
          </a:p>
          <a:p>
            <a:pPr algn="ctr"/>
            <a:endParaRPr lang="en-CA" sz="8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1C1C1C"/>
              </a:solidFill>
              <a:latin typeface="Rockwell Extra Bold" panose="02060903040505020403" pitchFamily="18" charset="0"/>
            </a:endParaRPr>
          </a:p>
          <a:p>
            <a:pPr algn="ctr"/>
            <a:endParaRPr lang="en-CA" sz="8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1C1C1C"/>
              </a:solidFill>
              <a:latin typeface="Rockwell Extra Bold" panose="02060903040505020403" pitchFamily="18" charset="0"/>
            </a:endParaRPr>
          </a:p>
          <a:p>
            <a:pPr algn="ctr"/>
            <a:endParaRPr lang="en-CA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1C1C1C"/>
              </a:solidFill>
              <a:latin typeface="Rockwell Extra Bold" panose="02060903040505020403" pitchFamily="18" charset="0"/>
            </a:endParaRPr>
          </a:p>
          <a:p>
            <a:pPr algn="ctr"/>
            <a:r>
              <a:rPr lang="en-CA" sz="220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Rockwell Extra Bold" panose="02060903040505020403" pitchFamily="18" charset="0"/>
              </a:rPr>
              <a:t>Nortel </a:t>
            </a:r>
          </a:p>
          <a:p>
            <a:pPr algn="ctr"/>
            <a:r>
              <a:rPr lang="en-CA" sz="220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Rockwell Extra Bold" panose="02060903040505020403" pitchFamily="18" charset="0"/>
              </a:rPr>
              <a:t>1895-2009</a:t>
            </a:r>
          </a:p>
          <a:p>
            <a:pPr algn="ctr"/>
            <a:endParaRPr lang="en-CA" sz="800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Rockwell Extra Bold" panose="02060903040505020403" pitchFamily="18" charset="0"/>
            </a:endParaRPr>
          </a:p>
          <a:p>
            <a:pPr algn="ctr"/>
            <a:r>
              <a:rPr lang="en-CA" sz="2200" dirty="0" err="1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Rockwell Extra Bold" panose="02060903040505020403" pitchFamily="18" charset="0"/>
              </a:rPr>
              <a:t>Canwest</a:t>
            </a:r>
            <a:r>
              <a:rPr lang="en-CA" sz="220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Rockwell Extra Bold" panose="02060903040505020403" pitchFamily="18" charset="0"/>
              </a:rPr>
              <a:t> </a:t>
            </a:r>
          </a:p>
          <a:p>
            <a:pPr algn="ctr"/>
            <a:r>
              <a:rPr lang="en-CA" sz="220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Rockwell Extra Bold" panose="02060903040505020403" pitchFamily="18" charset="0"/>
              </a:rPr>
              <a:t>1974-2009</a:t>
            </a:r>
          </a:p>
          <a:p>
            <a:pPr algn="ctr"/>
            <a:endParaRPr lang="en-CA" sz="800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Rockwell Extra Bold" panose="02060903040505020403" pitchFamily="18" charset="0"/>
            </a:endParaRPr>
          </a:p>
          <a:p>
            <a:pPr algn="ctr"/>
            <a:r>
              <a:rPr lang="en-CA" sz="220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Rockwell Extra Bold" panose="02060903040505020403" pitchFamily="18" charset="0"/>
              </a:rPr>
              <a:t>Lehman Brothers </a:t>
            </a:r>
          </a:p>
          <a:p>
            <a:pPr algn="ctr"/>
            <a:r>
              <a:rPr lang="en-CA" sz="220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Rockwell Extra Bold" panose="02060903040505020403" pitchFamily="18" charset="0"/>
              </a:rPr>
              <a:t>1858-2008</a:t>
            </a:r>
          </a:p>
          <a:p>
            <a:pPr algn="ctr"/>
            <a:endParaRPr lang="en-CA" sz="800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Rockwell Extra Bold" panose="02060903040505020403" pitchFamily="18" charset="0"/>
            </a:endParaRPr>
          </a:p>
          <a:p>
            <a:pPr algn="ctr"/>
            <a:r>
              <a:rPr lang="en-CA" sz="220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Rockwell Extra Bold" panose="02060903040505020403" pitchFamily="18" charset="0"/>
              </a:rPr>
              <a:t>Circuit City </a:t>
            </a:r>
          </a:p>
          <a:p>
            <a:pPr algn="ctr"/>
            <a:r>
              <a:rPr lang="en-CA" sz="220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Rockwell Extra Bold" panose="02060903040505020403" pitchFamily="18" charset="0"/>
              </a:rPr>
              <a:t>1949-2009</a:t>
            </a:r>
          </a:p>
          <a:p>
            <a:pPr algn="ctr"/>
            <a:endParaRPr lang="en-CA" sz="800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Rockwell Extra Bold" panose="02060903040505020403" pitchFamily="18" charset="0"/>
            </a:endParaRPr>
          </a:p>
          <a:p>
            <a:pPr algn="ctr"/>
            <a:r>
              <a:rPr lang="en-CA" sz="22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Rockwell Extra Bold" panose="02060903040505020403" pitchFamily="18" charset="0"/>
              </a:rPr>
              <a:t>RIM / Blackberry</a:t>
            </a:r>
          </a:p>
          <a:p>
            <a:pPr algn="ctr"/>
            <a:r>
              <a:rPr lang="en-CA" sz="22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Rockwell Extra Bold" panose="02060903040505020403" pitchFamily="18" charset="0"/>
              </a:rPr>
              <a:t>1985 -</a:t>
            </a:r>
            <a:r>
              <a:rPr lang="en-CA" sz="2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Rockwell Extra Bold" panose="02060903040505020403" pitchFamily="18" charset="0"/>
              </a:rPr>
              <a:t>   </a:t>
            </a:r>
            <a:r>
              <a:rPr lang="en-CA" sz="2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Rockwell Extra Bold" panose="02060903040505020403" pitchFamily="18" charset="0"/>
              </a:rPr>
              <a:t>   .</a:t>
            </a:r>
            <a:endParaRPr lang="en-CA" sz="22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215" y="5893404"/>
            <a:ext cx="2751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i="1" dirty="0">
                <a:solidFill>
                  <a:srgbClr val="003300"/>
                </a:solidFill>
              </a:rPr>
              <a:t>#strategy #leadership #business</a:t>
            </a:r>
          </a:p>
        </p:txBody>
      </p:sp>
    </p:spTree>
    <p:extLst>
      <p:ext uri="{BB962C8B-B14F-4D97-AF65-F5344CB8AC3E}">
        <p14:creationId xmlns:p14="http://schemas.microsoft.com/office/powerpoint/2010/main" val="367764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365" y="1700848"/>
            <a:ext cx="4679578" cy="2764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>
                <a:solidFill>
                  <a:srgbClr val="006600"/>
                </a:solidFill>
              </a:rPr>
              <a:t>Aubin’s Axiom 272:  Never waste your audience’s time </a:t>
            </a:r>
            <a:r>
              <a:rPr lang="en-CA" sz="2800" b="1" dirty="0" smtClean="0">
                <a:solidFill>
                  <a:srgbClr val="006600"/>
                </a:solidFill>
              </a:rPr>
              <a:t>with lazy, unimaginative or redundant communication.  </a:t>
            </a:r>
            <a:endParaRPr lang="en-CA" sz="2800" i="1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t="7859" r="24768" b="20776"/>
          <a:stretch/>
        </p:blipFill>
        <p:spPr>
          <a:xfrm>
            <a:off x="4998934" y="685798"/>
            <a:ext cx="3750481" cy="5715001"/>
          </a:xfrm>
          <a:prstGeom prst="rect">
            <a:avLst/>
          </a:prstGeom>
          <a:ln w="28575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76297" y="5920299"/>
            <a:ext cx="3124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i="1" dirty="0">
                <a:solidFill>
                  <a:srgbClr val="006600"/>
                </a:solidFill>
              </a:rPr>
              <a:t>#leadership #strategy #business</a:t>
            </a:r>
          </a:p>
        </p:txBody>
      </p:sp>
    </p:spTree>
    <p:extLst>
      <p:ext uri="{BB962C8B-B14F-4D97-AF65-F5344CB8AC3E}">
        <p14:creationId xmlns:p14="http://schemas.microsoft.com/office/powerpoint/2010/main" val="100279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6576" r="10225" b="20231"/>
          <a:stretch/>
        </p:blipFill>
        <p:spPr>
          <a:xfrm>
            <a:off x="1048871" y="443753"/>
            <a:ext cx="6658752" cy="6414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2754" y="1842248"/>
            <a:ext cx="2474259" cy="371138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81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AUBIN’S AXIOM 110</a:t>
            </a:r>
            <a:r>
              <a:rPr lang="en-CA" sz="2000" b="1" dirty="0" smtClean="0"/>
              <a:t>:</a:t>
            </a:r>
          </a:p>
          <a:p>
            <a:endParaRPr lang="en-CA" sz="2000" b="1" dirty="0"/>
          </a:p>
          <a:p>
            <a:r>
              <a: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to consult a </a:t>
            </a:r>
            <a:r>
              <a: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</a:t>
            </a:r>
            <a:r>
              <a:rPr lang="en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 on your iPhone, you’re probably in the wrong line of work</a:t>
            </a:r>
            <a:r>
              <a: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4118" y="4859489"/>
            <a:ext cx="2188424" cy="553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PRESS HERE TO RESIGN</a:t>
            </a:r>
            <a:endParaRPr lang="en-C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328647" y="5635823"/>
            <a:ext cx="18153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i="1" dirty="0">
                <a:solidFill>
                  <a:srgbClr val="003300"/>
                </a:solidFill>
              </a:rPr>
              <a:t>#</a:t>
            </a:r>
            <a:r>
              <a:rPr lang="en-CA" sz="1400" i="1" dirty="0" smtClean="0">
                <a:solidFill>
                  <a:srgbClr val="003300"/>
                </a:solidFill>
              </a:rPr>
              <a:t>strategy</a:t>
            </a:r>
          </a:p>
          <a:p>
            <a:r>
              <a:rPr lang="en-CA" sz="1400" i="1" dirty="0" smtClean="0">
                <a:solidFill>
                  <a:srgbClr val="003300"/>
                </a:solidFill>
              </a:rPr>
              <a:t>#leadership</a:t>
            </a:r>
          </a:p>
          <a:p>
            <a:r>
              <a:rPr lang="en-CA" sz="1400" i="1" dirty="0" smtClean="0">
                <a:solidFill>
                  <a:srgbClr val="003300"/>
                </a:solidFill>
              </a:rPr>
              <a:t>#business</a:t>
            </a:r>
            <a:endParaRPr lang="en-CA" sz="1400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3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5141"/>
            <a:ext cx="5997514" cy="270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9283" y="1042146"/>
            <a:ext cx="5553636" cy="37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>
                <a:solidFill>
                  <a:srgbClr val="006600"/>
                </a:solidFill>
              </a:rPr>
              <a:t>Aubin’s Axiom 179: </a:t>
            </a:r>
            <a:r>
              <a:rPr lang="en-CA" sz="2800" b="1" dirty="0" smtClean="0">
                <a:solidFill>
                  <a:srgbClr val="006600"/>
                </a:solidFill>
              </a:rPr>
              <a:t>Tolerating fools </a:t>
            </a:r>
            <a:r>
              <a:rPr lang="en-CA" sz="2800" b="1" dirty="0">
                <a:solidFill>
                  <a:srgbClr val="006600"/>
                </a:solidFill>
              </a:rPr>
              <a:t>is not a quality of effective </a:t>
            </a:r>
            <a:r>
              <a:rPr lang="en-CA" sz="2800" b="1" dirty="0" smtClean="0">
                <a:solidFill>
                  <a:srgbClr val="006600"/>
                </a:solidFill>
              </a:rPr>
              <a:t>leadership.  </a:t>
            </a:r>
            <a:r>
              <a:rPr lang="en-CA" sz="2800" b="1" dirty="0">
                <a:solidFill>
                  <a:srgbClr val="006600"/>
                </a:solidFill>
              </a:rPr>
              <a:t>Rather, it's a symptom of </a:t>
            </a:r>
            <a:r>
              <a:rPr lang="en-CA" sz="2800" b="1" dirty="0" smtClean="0">
                <a:solidFill>
                  <a:srgbClr val="006600"/>
                </a:solidFill>
              </a:rPr>
              <a:t>lazy, </a:t>
            </a:r>
            <a:r>
              <a:rPr lang="en-CA" sz="2800" b="1" dirty="0">
                <a:solidFill>
                  <a:srgbClr val="006600"/>
                </a:solidFill>
              </a:rPr>
              <a:t>or timid </a:t>
            </a:r>
            <a:r>
              <a:rPr lang="en-CA" sz="2800" b="1" dirty="0" smtClean="0">
                <a:solidFill>
                  <a:srgbClr val="006600"/>
                </a:solidFill>
              </a:rPr>
              <a:t>leadership.</a:t>
            </a:r>
          </a:p>
          <a:p>
            <a:endParaRPr lang="en-CA" sz="2800" i="1" dirty="0" smtClean="0">
              <a:solidFill>
                <a:srgbClr val="006600"/>
              </a:solidFill>
            </a:endParaRPr>
          </a:p>
        </p:txBody>
      </p:sp>
      <p:pic>
        <p:nvPicPr>
          <p:cNvPr id="5122" name="Picture 2" descr="http://static.portent.com/images/2010/07/disappoi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66" y="232619"/>
            <a:ext cx="4679576" cy="66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07348" y="6520066"/>
            <a:ext cx="283635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1600" b="1" i="1" dirty="0" smtClean="0">
                <a:solidFill>
                  <a:srgbClr val="006600"/>
                </a:solidFill>
                <a:latin typeface="Arial Black" pitchFamily="34" charset="0"/>
              </a:rPr>
              <a:t>www.strat</a:t>
            </a:r>
            <a:r>
              <a:rPr lang="en-CA" sz="1600" b="1" i="1" dirty="0" smtClean="0">
                <a:solidFill>
                  <a:srgbClr val="FF0000"/>
                </a:solidFill>
                <a:latin typeface="Arial Black" pitchFamily="34" charset="0"/>
              </a:rPr>
              <a:t>redteam</a:t>
            </a:r>
            <a:r>
              <a:rPr lang="en-CA" sz="1600" b="1" i="1" dirty="0" smtClean="0">
                <a:solidFill>
                  <a:srgbClr val="006600"/>
                </a:solidFill>
                <a:latin typeface="Arial Black" pitchFamily="34" charset="0"/>
              </a:rPr>
              <a:t>.com</a:t>
            </a:r>
            <a:endParaRPr lang="en-CA" sz="1600" b="1" i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671" y="3217440"/>
            <a:ext cx="2850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i="1" dirty="0">
                <a:solidFill>
                  <a:srgbClr val="006600"/>
                </a:solidFill>
              </a:rPr>
              <a:t>#leadership  #strategy  #business</a:t>
            </a:r>
          </a:p>
        </p:txBody>
      </p:sp>
    </p:spTree>
    <p:extLst>
      <p:ext uri="{BB962C8B-B14F-4D97-AF65-F5344CB8AC3E}">
        <p14:creationId xmlns:p14="http://schemas.microsoft.com/office/powerpoint/2010/main" val="416704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364" y="1223683"/>
            <a:ext cx="4424083" cy="4370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>
                <a:solidFill>
                  <a:srgbClr val="006600"/>
                </a:solidFill>
              </a:rPr>
              <a:t>Aubin’s Axiom 224:  When you treat people like human resources, they’ll act like human </a:t>
            </a:r>
            <a:r>
              <a:rPr lang="en-CA" sz="2800" b="1" dirty="0" smtClean="0">
                <a:solidFill>
                  <a:srgbClr val="006600"/>
                </a:solidFill>
              </a:rPr>
              <a:t>resources……</a:t>
            </a:r>
          </a:p>
          <a:p>
            <a:endParaRPr lang="en-CA" sz="2800" b="1" dirty="0">
              <a:solidFill>
                <a:srgbClr val="006600"/>
              </a:solidFill>
            </a:endParaRPr>
          </a:p>
          <a:p>
            <a:endParaRPr lang="en-CA" sz="2800" b="1" dirty="0" smtClean="0">
              <a:solidFill>
                <a:srgbClr val="006600"/>
              </a:solidFill>
            </a:endParaRPr>
          </a:p>
          <a:p>
            <a:endParaRPr lang="en-CA" sz="2800" b="1" dirty="0">
              <a:solidFill>
                <a:srgbClr val="006600"/>
              </a:solidFill>
            </a:endParaRPr>
          </a:p>
          <a:p>
            <a:endParaRPr lang="en-CA" sz="2800" b="1" dirty="0" smtClean="0">
              <a:solidFill>
                <a:srgbClr val="006600"/>
              </a:solidFill>
            </a:endParaRPr>
          </a:p>
          <a:p>
            <a:r>
              <a:rPr lang="en-CA" sz="2800" b="1" dirty="0" smtClean="0">
                <a:solidFill>
                  <a:srgbClr val="006600"/>
                </a:solidFill>
              </a:rPr>
              <a:t>…. but, when </a:t>
            </a:r>
            <a:r>
              <a:rPr lang="en-CA" sz="2800" b="1" dirty="0">
                <a:solidFill>
                  <a:srgbClr val="006600"/>
                </a:solidFill>
              </a:rPr>
              <a:t>you treat them like human beings….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64" y="3550266"/>
            <a:ext cx="4169709" cy="272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88" y="732493"/>
            <a:ext cx="3658721" cy="26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085" y="6202687"/>
            <a:ext cx="2751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solidFill>
                  <a:srgbClr val="003300"/>
                </a:solidFill>
              </a:rPr>
              <a:t>#strategy #leadership #business</a:t>
            </a:r>
          </a:p>
        </p:txBody>
      </p:sp>
    </p:spTree>
    <p:extLst>
      <p:ext uri="{BB962C8B-B14F-4D97-AF65-F5344CB8AC3E}">
        <p14:creationId xmlns:p14="http://schemas.microsoft.com/office/powerpoint/2010/main" val="167576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4293" b="2464"/>
          <a:stretch/>
        </p:blipFill>
        <p:spPr>
          <a:xfrm>
            <a:off x="4477870" y="846638"/>
            <a:ext cx="4383741" cy="5312115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82392" y="1203511"/>
            <a:ext cx="4249267" cy="37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2800" b="1" dirty="0">
                <a:solidFill>
                  <a:srgbClr val="006600"/>
                </a:solidFill>
              </a:rPr>
              <a:t>Aubin’s Axiom 279:  Don’t be timid about refining your mission statement to accommodate </a:t>
            </a:r>
            <a:r>
              <a:rPr lang="en-CA" sz="2800" b="1" dirty="0" smtClean="0">
                <a:solidFill>
                  <a:srgbClr val="006600"/>
                </a:solidFill>
              </a:rPr>
              <a:t>subtle changes in </a:t>
            </a:r>
            <a:r>
              <a:rPr lang="en-CA" sz="2800" b="1" dirty="0">
                <a:solidFill>
                  <a:srgbClr val="006600"/>
                </a:solidFill>
              </a:rPr>
              <a:t>your strategic environment. </a:t>
            </a:r>
            <a:endParaRPr lang="en-CA" sz="2800" b="1" dirty="0" smtClean="0">
              <a:solidFill>
                <a:srgbClr val="006600"/>
              </a:solidFill>
            </a:endParaRPr>
          </a:p>
          <a:p>
            <a:endParaRPr lang="en-CA" sz="2800" b="1" dirty="0" smtClean="0">
              <a:solidFill>
                <a:srgbClr val="006600"/>
              </a:solidFill>
            </a:endParaRPr>
          </a:p>
          <a:p>
            <a:endParaRPr lang="en-CA" sz="2800" b="1" dirty="0">
              <a:solidFill>
                <a:srgbClr val="006600"/>
              </a:solidFill>
            </a:endParaRPr>
          </a:p>
          <a:p>
            <a:endParaRPr lang="en-CA" sz="2800" b="1" dirty="0" smtClean="0">
              <a:solidFill>
                <a:srgbClr val="006600"/>
              </a:solidFill>
            </a:endParaRPr>
          </a:p>
          <a:p>
            <a:r>
              <a:rPr lang="en-CA" i="1" dirty="0" smtClean="0">
                <a:solidFill>
                  <a:srgbClr val="006600"/>
                </a:solidFill>
              </a:rPr>
              <a:t>#</a:t>
            </a:r>
            <a:r>
              <a:rPr lang="en-CA" i="1" dirty="0">
                <a:solidFill>
                  <a:srgbClr val="006600"/>
                </a:solidFill>
              </a:rPr>
              <a:t>leadership </a:t>
            </a:r>
            <a:r>
              <a:rPr lang="en-CA" i="1" dirty="0" smtClean="0">
                <a:solidFill>
                  <a:srgbClr val="006600"/>
                </a:solidFill>
              </a:rPr>
              <a:t> #</a:t>
            </a:r>
            <a:r>
              <a:rPr lang="en-CA" i="1" dirty="0">
                <a:solidFill>
                  <a:srgbClr val="006600"/>
                </a:solidFill>
              </a:rPr>
              <a:t>strategy </a:t>
            </a:r>
            <a:r>
              <a:rPr lang="en-CA" i="1" dirty="0" smtClean="0">
                <a:solidFill>
                  <a:srgbClr val="006600"/>
                </a:solidFill>
              </a:rPr>
              <a:t> #</a:t>
            </a:r>
            <a:r>
              <a:rPr lang="en-CA" i="1" dirty="0">
                <a:solidFill>
                  <a:srgbClr val="006600"/>
                </a:solidFill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371695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412" y="947813"/>
            <a:ext cx="8135469" cy="2764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>
                <a:solidFill>
                  <a:srgbClr val="006600"/>
                </a:solidFill>
              </a:rPr>
              <a:t>Aubin’s Axiom 242: Never argue with success.  If it’s stupid and it works, then it’s not </a:t>
            </a:r>
            <a:r>
              <a:rPr lang="en-CA" sz="2800" b="1" dirty="0" smtClean="0">
                <a:solidFill>
                  <a:srgbClr val="006600"/>
                </a:solidFill>
              </a:rPr>
              <a:t>stupid.</a:t>
            </a:r>
            <a:endParaRPr lang="en-CA" sz="2800" i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2" b="10054"/>
          <a:stretch/>
        </p:blipFill>
        <p:spPr bwMode="auto">
          <a:xfrm>
            <a:off x="914400" y="2100566"/>
            <a:ext cx="7301753" cy="3972593"/>
          </a:xfrm>
          <a:prstGeom prst="rect">
            <a:avLst/>
          </a:prstGeom>
          <a:ln w="28575">
            <a:solidFill>
              <a:srgbClr val="0066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69874" y="6269923"/>
            <a:ext cx="3124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i="1" dirty="0">
                <a:solidFill>
                  <a:srgbClr val="006600"/>
                </a:solidFill>
              </a:rPr>
              <a:t>#leadership #strategy #business</a:t>
            </a:r>
          </a:p>
        </p:txBody>
      </p:sp>
    </p:spTree>
    <p:extLst>
      <p:ext uri="{BB962C8B-B14F-4D97-AF65-F5344CB8AC3E}">
        <p14:creationId xmlns:p14="http://schemas.microsoft.com/office/powerpoint/2010/main" val="267766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364" y="961464"/>
            <a:ext cx="4195483" cy="37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3200" b="1" dirty="0">
                <a:solidFill>
                  <a:srgbClr val="006600"/>
                </a:solidFill>
              </a:rPr>
              <a:t>Aubin’s Axiom 243:  </a:t>
            </a:r>
            <a:r>
              <a:rPr lang="en-CA" sz="3200" b="1" dirty="0" smtClean="0">
                <a:solidFill>
                  <a:srgbClr val="006600"/>
                </a:solidFill>
              </a:rPr>
              <a:t>Hindsight is a useful practice ...</a:t>
            </a:r>
          </a:p>
          <a:p>
            <a:endParaRPr lang="en-CA" sz="3200" b="1" dirty="0">
              <a:solidFill>
                <a:srgbClr val="006600"/>
              </a:solidFill>
            </a:endParaRPr>
          </a:p>
          <a:p>
            <a:r>
              <a:rPr lang="en-CA" sz="3200" b="1" dirty="0" smtClean="0">
                <a:solidFill>
                  <a:srgbClr val="006600"/>
                </a:solidFill>
              </a:rPr>
              <a:t>…. </a:t>
            </a:r>
            <a:r>
              <a:rPr lang="en-CA" sz="3200" b="1" dirty="0">
                <a:solidFill>
                  <a:srgbClr val="006600"/>
                </a:solidFill>
              </a:rPr>
              <a:t>but foresight is </a:t>
            </a:r>
            <a:r>
              <a:rPr lang="en-CA" sz="3200" b="1" dirty="0" smtClean="0">
                <a:solidFill>
                  <a:srgbClr val="006600"/>
                </a:solidFill>
              </a:rPr>
              <a:t>a far more practical one. </a:t>
            </a:r>
          </a:p>
          <a:p>
            <a:endParaRPr lang="en-CA" sz="3200" b="1" i="1" dirty="0">
              <a:solidFill>
                <a:srgbClr val="006600"/>
              </a:solidFill>
            </a:endParaRPr>
          </a:p>
          <a:p>
            <a:endParaRPr lang="en-CA" sz="1000" i="1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542" y="5664804"/>
            <a:ext cx="2850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i="1" dirty="0">
                <a:solidFill>
                  <a:srgbClr val="006600"/>
                </a:solidFill>
              </a:rPr>
              <a:t>#leadership  #strategy  #business</a:t>
            </a:r>
          </a:p>
        </p:txBody>
      </p:sp>
      <p:pic>
        <p:nvPicPr>
          <p:cNvPr id="2050" name="Picture 2" descr="http://pictures.picpedia.com/2013/06/Wheels%20Falling%20Off%20An%20A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53" y="928169"/>
            <a:ext cx="4518212" cy="5042325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1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953"/>
            <a:ext cx="3894564" cy="481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0494" y="2891118"/>
            <a:ext cx="3173506" cy="396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7164" y="746311"/>
            <a:ext cx="7516905" cy="375845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3d extrusionH="57150">
              <a:bevelT w="38100" h="38100"/>
            </a:sp3d>
          </a:bodyPr>
          <a:lstStyle/>
          <a:p>
            <a:r>
              <a:rPr lang="en-CA" sz="3200" b="1" dirty="0">
                <a:solidFill>
                  <a:srgbClr val="006600"/>
                </a:solidFill>
              </a:rPr>
              <a:t>Aubin’s Axiom 49: If you have to think twice about whether you are doing the right </a:t>
            </a:r>
            <a:r>
              <a:rPr lang="en-CA" sz="3200" b="1" dirty="0" smtClean="0">
                <a:solidFill>
                  <a:srgbClr val="006600"/>
                </a:solidFill>
              </a:rPr>
              <a:t>thing….</a:t>
            </a:r>
          </a:p>
          <a:p>
            <a:endParaRPr lang="en-CA" sz="3200" b="1" dirty="0">
              <a:solidFill>
                <a:srgbClr val="006600"/>
              </a:solidFill>
            </a:endParaRPr>
          </a:p>
          <a:p>
            <a:pPr lvl="2"/>
            <a:r>
              <a:rPr lang="en-CA" sz="3200" b="1" dirty="0" smtClean="0">
                <a:solidFill>
                  <a:srgbClr val="006600"/>
                </a:solidFill>
              </a:rPr>
              <a:t>         …. you </a:t>
            </a:r>
            <a:r>
              <a:rPr lang="en-CA" sz="3200" b="1" dirty="0">
                <a:solidFill>
                  <a:srgbClr val="006600"/>
                </a:solidFill>
              </a:rPr>
              <a:t>probably aren't. </a:t>
            </a:r>
            <a:endParaRPr lang="en-CA" sz="2000" i="1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6673" y="4965558"/>
            <a:ext cx="16081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1" dirty="0">
                <a:solidFill>
                  <a:srgbClr val="006600"/>
                </a:solidFill>
              </a:rPr>
              <a:t>#leadership </a:t>
            </a:r>
            <a:endParaRPr lang="en-CA" i="1" dirty="0" smtClean="0">
              <a:solidFill>
                <a:srgbClr val="006600"/>
              </a:solidFill>
            </a:endParaRPr>
          </a:p>
          <a:p>
            <a:r>
              <a:rPr lang="en-CA" i="1" dirty="0" smtClean="0">
                <a:solidFill>
                  <a:srgbClr val="006600"/>
                </a:solidFill>
              </a:rPr>
              <a:t>  #integrity </a:t>
            </a:r>
          </a:p>
          <a:p>
            <a:r>
              <a:rPr lang="en-CA" i="1" dirty="0" smtClean="0">
                <a:solidFill>
                  <a:srgbClr val="006600"/>
                </a:solidFill>
              </a:rPr>
              <a:t>    #</a:t>
            </a:r>
            <a:r>
              <a:rPr lang="en-CA" i="1" dirty="0">
                <a:solidFill>
                  <a:srgbClr val="006600"/>
                </a:solidFill>
              </a:rPr>
              <a:t>strategy  </a:t>
            </a:r>
            <a:endParaRPr lang="en-CA" i="1" dirty="0" smtClean="0">
              <a:solidFill>
                <a:srgbClr val="006600"/>
              </a:solidFill>
            </a:endParaRPr>
          </a:p>
          <a:p>
            <a:r>
              <a:rPr lang="en-CA" i="1" dirty="0" smtClean="0">
                <a:solidFill>
                  <a:srgbClr val="006600"/>
                </a:solidFill>
              </a:rPr>
              <a:t>      #</a:t>
            </a:r>
            <a:r>
              <a:rPr lang="en-CA" i="1" dirty="0">
                <a:solidFill>
                  <a:srgbClr val="006600"/>
                </a:solidFill>
              </a:rPr>
              <a:t>business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7646" y="6519446"/>
            <a:ext cx="283635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1600" b="1" i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www.strat</a:t>
            </a:r>
            <a:r>
              <a:rPr lang="en-CA" sz="16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redteam</a:t>
            </a:r>
            <a:r>
              <a:rPr lang="en-CA" sz="1600" b="1" i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.com</a:t>
            </a:r>
            <a:endParaRPr lang="en-CA" sz="1600" b="1" i="1" dirty="0">
              <a:solidFill>
                <a:srgbClr val="0066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0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.ytimg.com/vi/L56KOpZ6vI4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t="22549" b="11961"/>
          <a:stretch/>
        </p:blipFill>
        <p:spPr bwMode="auto">
          <a:xfrm>
            <a:off x="914399" y="2365094"/>
            <a:ext cx="7342561" cy="3816216"/>
          </a:xfrm>
          <a:prstGeom prst="rect">
            <a:avLst/>
          </a:prstGeom>
          <a:ln w="3810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705" y="813546"/>
            <a:ext cx="88481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>
                <a:solidFill>
                  <a:srgbClr val="006600"/>
                </a:solidFill>
              </a:rPr>
              <a:t>Aubin’s Axiom 26: </a:t>
            </a:r>
            <a:r>
              <a:rPr lang="en-CA" sz="2800" b="1" dirty="0" smtClean="0">
                <a:solidFill>
                  <a:srgbClr val="006600"/>
                </a:solidFill>
              </a:rPr>
              <a:t>Understanding </a:t>
            </a:r>
            <a:r>
              <a:rPr lang="en-CA" sz="2800" b="1" dirty="0">
                <a:solidFill>
                  <a:srgbClr val="006600"/>
                </a:solidFill>
              </a:rPr>
              <a:t>your adversary’s available courses of action is </a:t>
            </a:r>
            <a:r>
              <a:rPr lang="en-CA" sz="2800" b="1" dirty="0" smtClean="0">
                <a:solidFill>
                  <a:srgbClr val="006600"/>
                </a:solidFill>
              </a:rPr>
              <a:t>fundamental </a:t>
            </a:r>
            <a:r>
              <a:rPr lang="en-CA" sz="2800" b="1" dirty="0">
                <a:solidFill>
                  <a:srgbClr val="006600"/>
                </a:solidFill>
              </a:rPr>
              <a:t>to determining your </a:t>
            </a:r>
            <a:r>
              <a:rPr lang="en-CA" sz="2800" b="1" dirty="0" smtClean="0">
                <a:solidFill>
                  <a:srgbClr val="006600"/>
                </a:solidFill>
              </a:rPr>
              <a:t>own viable </a:t>
            </a:r>
            <a:r>
              <a:rPr lang="en-CA" sz="2800" b="1" dirty="0">
                <a:solidFill>
                  <a:srgbClr val="006600"/>
                </a:solidFill>
              </a:rPr>
              <a:t>courses of </a:t>
            </a:r>
            <a:r>
              <a:rPr lang="en-CA" sz="2800" b="1" dirty="0" smtClean="0">
                <a:solidFill>
                  <a:srgbClr val="006600"/>
                </a:solidFill>
              </a:rPr>
              <a:t>action. </a:t>
            </a:r>
            <a:endParaRPr lang="en-CA" sz="2800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3285" y="6509882"/>
            <a:ext cx="2751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i="1" dirty="0">
                <a:solidFill>
                  <a:srgbClr val="006600"/>
                </a:solidFill>
              </a:rPr>
              <a:t>#leadership #strategy #business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2" y="5943600"/>
            <a:ext cx="1390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Photo: Roger Nilsson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419962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36"/>
          <a:stretch/>
        </p:blipFill>
        <p:spPr bwMode="auto">
          <a:xfrm>
            <a:off x="2837331" y="1446461"/>
            <a:ext cx="6306671" cy="541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2391" y="954743"/>
            <a:ext cx="4666127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 smtClean="0">
                <a:solidFill>
                  <a:srgbClr val="006600"/>
                </a:solidFill>
              </a:rPr>
              <a:t>Aubin’s Axiom 132:  </a:t>
            </a:r>
          </a:p>
          <a:p>
            <a:r>
              <a:rPr lang="en-CA" sz="2800" b="1" dirty="0" smtClean="0">
                <a:solidFill>
                  <a:srgbClr val="006600"/>
                </a:solidFill>
              </a:rPr>
              <a:t>Don’t </a:t>
            </a:r>
            <a:r>
              <a:rPr lang="en-CA" sz="2800" b="1" dirty="0">
                <a:solidFill>
                  <a:srgbClr val="006600"/>
                </a:solidFill>
              </a:rPr>
              <a:t>let people bring the following </a:t>
            </a:r>
            <a:r>
              <a:rPr lang="en-CA" sz="2800" b="1" dirty="0" smtClean="0">
                <a:solidFill>
                  <a:srgbClr val="006600"/>
                </a:solidFill>
              </a:rPr>
              <a:t>list of items </a:t>
            </a:r>
            <a:r>
              <a:rPr lang="en-CA" sz="2800" b="1" dirty="0">
                <a:solidFill>
                  <a:srgbClr val="006600"/>
                </a:solidFill>
              </a:rPr>
              <a:t>to strategic planning </a:t>
            </a:r>
            <a:r>
              <a:rPr lang="en-CA" sz="2800" b="1" dirty="0" smtClean="0">
                <a:solidFill>
                  <a:srgbClr val="006600"/>
                </a:solidFill>
              </a:rPr>
              <a:t>sessions:</a:t>
            </a:r>
          </a:p>
          <a:p>
            <a:endParaRPr lang="en-CA" sz="2800" b="1" dirty="0" smtClean="0">
              <a:solidFill>
                <a:srgbClr val="006600"/>
              </a:solidFill>
            </a:endParaRPr>
          </a:p>
          <a:p>
            <a:r>
              <a:rPr lang="en-CA" sz="2800" b="1" dirty="0" smtClean="0">
                <a:solidFill>
                  <a:srgbClr val="006600"/>
                </a:solidFill>
              </a:rPr>
              <a:t> 1. </a:t>
            </a:r>
            <a:r>
              <a:rPr lang="en-CA" sz="2800" b="1" dirty="0">
                <a:solidFill>
                  <a:srgbClr val="006600"/>
                </a:solidFill>
              </a:rPr>
              <a:t>Org Charts. </a:t>
            </a:r>
            <a:endParaRPr lang="en-CA" sz="2800" b="1" dirty="0" smtClean="0">
              <a:solidFill>
                <a:srgbClr val="006600"/>
              </a:solidFill>
            </a:endParaRPr>
          </a:p>
          <a:p>
            <a:endParaRPr lang="en-CA" sz="2800" b="1" dirty="0">
              <a:solidFill>
                <a:srgbClr val="006600"/>
              </a:solidFill>
            </a:endParaRPr>
          </a:p>
          <a:p>
            <a:r>
              <a:rPr lang="en-CA" sz="2800" b="1" dirty="0" smtClean="0">
                <a:solidFill>
                  <a:srgbClr val="006600"/>
                </a:solidFill>
              </a:rPr>
              <a:t>End </a:t>
            </a:r>
            <a:r>
              <a:rPr lang="en-CA" sz="2800" b="1" dirty="0">
                <a:solidFill>
                  <a:srgbClr val="006600"/>
                </a:solidFill>
              </a:rPr>
              <a:t>of list.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18011" y="1571269"/>
            <a:ext cx="97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latin typeface="Forte" pitchFamily="66" charset="0"/>
              </a:rPr>
              <a:t>Bovine </a:t>
            </a:r>
          </a:p>
          <a:p>
            <a:pPr algn="ctr"/>
            <a:r>
              <a:rPr lang="en-CA" sz="2000" dirty="0" smtClean="0">
                <a:latin typeface="Forte" pitchFamily="66" charset="0"/>
              </a:rPr>
              <a:t>HQ</a:t>
            </a:r>
            <a:endParaRPr lang="en-CA" sz="2000" dirty="0">
              <a:latin typeface="Forte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t="52539" r="54800" b="24600"/>
          <a:stretch/>
        </p:blipFill>
        <p:spPr bwMode="auto">
          <a:xfrm flipH="1">
            <a:off x="2918012" y="5300996"/>
            <a:ext cx="1860176" cy="123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85380" y="3431445"/>
            <a:ext cx="769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latin typeface="Forte" pitchFamily="66" charset="0"/>
              </a:rPr>
              <a:t>Mad</a:t>
            </a:r>
          </a:p>
          <a:p>
            <a:pPr algn="ctr"/>
            <a:r>
              <a:rPr lang="en-CA" sz="2000" dirty="0" smtClean="0">
                <a:latin typeface="Forte" pitchFamily="66" charset="0"/>
              </a:rPr>
              <a:t>Cows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4362" y="3409033"/>
            <a:ext cx="1152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latin typeface="Forte" pitchFamily="66" charset="0"/>
              </a:rPr>
              <a:t>Cows for</a:t>
            </a:r>
          </a:p>
          <a:p>
            <a:pPr algn="ctr"/>
            <a:r>
              <a:rPr lang="en-CA" sz="2000" dirty="0" smtClean="0">
                <a:latin typeface="Forte" pitchFamily="66" charset="0"/>
              </a:rPr>
              <a:t>eating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8096" y="4583409"/>
            <a:ext cx="1155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latin typeface="Forte" pitchFamily="66" charset="0"/>
              </a:rPr>
              <a:t>Annoyed</a:t>
            </a:r>
          </a:p>
          <a:p>
            <a:pPr algn="ctr"/>
            <a:r>
              <a:rPr lang="en-CA" sz="2000" dirty="0" smtClean="0">
                <a:latin typeface="Forte" pitchFamily="66" charset="0"/>
              </a:rPr>
              <a:t>Cows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9432" y="4628233"/>
            <a:ext cx="1221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latin typeface="Forte" pitchFamily="66" charset="0"/>
              </a:rPr>
              <a:t>Cows for </a:t>
            </a:r>
          </a:p>
          <a:p>
            <a:pPr algn="ctr"/>
            <a:r>
              <a:rPr lang="en-CA" sz="2000" dirty="0" smtClean="0">
                <a:latin typeface="Forte" pitchFamily="66" charset="0"/>
              </a:rPr>
              <a:t>milking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54728" y="3368693"/>
            <a:ext cx="89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latin typeface="Forte" pitchFamily="66" charset="0"/>
              </a:rPr>
              <a:t>Sacred</a:t>
            </a:r>
          </a:p>
          <a:p>
            <a:pPr algn="ctr"/>
            <a:r>
              <a:rPr lang="en-CA" sz="2000" dirty="0" smtClean="0">
                <a:latin typeface="Forte" pitchFamily="66" charset="0"/>
              </a:rPr>
              <a:t>Cows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6105" y="5574009"/>
            <a:ext cx="729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latin typeface="Forte" pitchFamily="66" charset="0"/>
              </a:rPr>
              <a:t>Dog</a:t>
            </a:r>
          </a:p>
          <a:p>
            <a:pPr algn="ctr"/>
            <a:r>
              <a:rPr lang="en-CA" sz="2000" dirty="0" smtClean="0">
                <a:latin typeface="Forte" pitchFamily="66" charset="0"/>
              </a:rPr>
              <a:t>Food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9962" y="6519446"/>
            <a:ext cx="283635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1600" b="1" i="1" dirty="0" smtClean="0">
                <a:solidFill>
                  <a:srgbClr val="006600"/>
                </a:solidFill>
                <a:latin typeface="Arial Black" pitchFamily="34" charset="0"/>
              </a:rPr>
              <a:t>www.strat</a:t>
            </a:r>
            <a:r>
              <a:rPr lang="en-CA" sz="1600" b="1" i="1" dirty="0" smtClean="0">
                <a:solidFill>
                  <a:srgbClr val="FF0000"/>
                </a:solidFill>
                <a:latin typeface="Arial Black" pitchFamily="34" charset="0"/>
              </a:rPr>
              <a:t>redteam</a:t>
            </a:r>
            <a:r>
              <a:rPr lang="en-CA" sz="1600" b="1" i="1" dirty="0" smtClean="0">
                <a:solidFill>
                  <a:srgbClr val="006600"/>
                </a:solidFill>
                <a:latin typeface="Arial Black" pitchFamily="34" charset="0"/>
              </a:rPr>
              <a:t>.com</a:t>
            </a:r>
            <a:endParaRPr lang="en-CA" sz="1600" b="1" i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638" y="5705146"/>
            <a:ext cx="2751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i="1" dirty="0">
                <a:solidFill>
                  <a:srgbClr val="003300"/>
                </a:solidFill>
              </a:rPr>
              <a:t>#strategy #leadership #business</a:t>
            </a:r>
          </a:p>
        </p:txBody>
      </p:sp>
    </p:spTree>
    <p:extLst>
      <p:ext uri="{BB962C8B-B14F-4D97-AF65-F5344CB8AC3E}">
        <p14:creationId xmlns:p14="http://schemas.microsoft.com/office/powerpoint/2010/main" val="405929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://2.bp.blogspot.com/_BUInGqNmDT8/SGPtFfbHxiI/AAAAAAAAAMQ/sXjTRDuL5sw/s320/art_binoculars_g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8945"/>
          <a:stretch/>
        </p:blipFill>
        <p:spPr bwMode="auto">
          <a:xfrm flipH="1">
            <a:off x="271767" y="1789051"/>
            <a:ext cx="3240360" cy="2212876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61" y="2901064"/>
            <a:ext cx="3313020" cy="2201318"/>
          </a:xfrm>
          <a:prstGeom prst="rect">
            <a:avLst/>
          </a:prstGeom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047" y="739588"/>
            <a:ext cx="8780930" cy="5714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2800" b="1" dirty="0">
                <a:solidFill>
                  <a:srgbClr val="006600"/>
                </a:solidFill>
              </a:rPr>
              <a:t>Aubin’s Axiom 239: In </a:t>
            </a:r>
            <a:r>
              <a:rPr lang="en-CA" sz="2800" b="1" dirty="0" smtClean="0">
                <a:solidFill>
                  <a:srgbClr val="006600"/>
                </a:solidFill>
              </a:rPr>
              <a:t>business </a:t>
            </a:r>
            <a:r>
              <a:rPr lang="en-CA" sz="2800" b="1" dirty="0">
                <a:solidFill>
                  <a:srgbClr val="006600"/>
                </a:solidFill>
              </a:rPr>
              <a:t>as in battle, effective teams are comprised of a careful </a:t>
            </a:r>
            <a:r>
              <a:rPr lang="en-CA" sz="2800" b="1" dirty="0" smtClean="0">
                <a:solidFill>
                  <a:srgbClr val="006600"/>
                </a:solidFill>
              </a:rPr>
              <a:t>blend </a:t>
            </a:r>
            <a:r>
              <a:rPr lang="en-CA" sz="2800" b="1" dirty="0">
                <a:solidFill>
                  <a:srgbClr val="006600"/>
                </a:solidFill>
              </a:rPr>
              <a:t>of </a:t>
            </a:r>
            <a:r>
              <a:rPr lang="en-CA" sz="2800" b="1" dirty="0" smtClean="0">
                <a:solidFill>
                  <a:srgbClr val="006600"/>
                </a:solidFill>
              </a:rPr>
              <a:t>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4471" y="6347011"/>
            <a:ext cx="859267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1100" i="1" dirty="0" smtClean="0">
                <a:solidFill>
                  <a:srgbClr val="003300"/>
                </a:solidFill>
              </a:rPr>
              <a:t>“Finders, Minders &amp; Grinders” c/o </a:t>
            </a:r>
            <a:r>
              <a:rPr lang="en-CA" sz="1100" i="1" dirty="0" err="1" smtClean="0">
                <a:solidFill>
                  <a:srgbClr val="003300"/>
                </a:solidFill>
              </a:rPr>
              <a:t>Dr</a:t>
            </a:r>
            <a:r>
              <a:rPr lang="en-CA" sz="1100" i="1" dirty="0" smtClean="0">
                <a:solidFill>
                  <a:srgbClr val="003300"/>
                </a:solidFill>
              </a:rPr>
              <a:t> Paul Roman, Queen’s School of Business.</a:t>
            </a:r>
          </a:p>
        </p:txBody>
      </p:sp>
      <p:pic>
        <p:nvPicPr>
          <p:cNvPr id="1026" name="Picture 2" descr="http://www.ctvnews.ca/polopoly_fs/1.107817!/httpImage/image._gen/derivatives/landscape_620/image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r="11460" b="-200"/>
          <a:stretch/>
        </p:blipFill>
        <p:spPr bwMode="auto">
          <a:xfrm>
            <a:off x="5530001" y="4001519"/>
            <a:ext cx="3267634" cy="225014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15871" y="1913965"/>
            <a:ext cx="2858518" cy="75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3600" b="1" dirty="0" smtClean="0">
                <a:solidFill>
                  <a:srgbClr val="006600"/>
                </a:solidFill>
              </a:rPr>
              <a:t>FINDERS…..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81165" y="3048001"/>
            <a:ext cx="2858518" cy="75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3600" b="1" dirty="0" smtClean="0">
                <a:solidFill>
                  <a:srgbClr val="006600"/>
                </a:solidFill>
              </a:rPr>
              <a:t>…..MINDERS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03611" y="5432613"/>
            <a:ext cx="3598106" cy="75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3600" b="1" dirty="0" smtClean="0">
                <a:solidFill>
                  <a:srgbClr val="006600"/>
                </a:solidFill>
              </a:rPr>
              <a:t>….and GRINDERS</a:t>
            </a:r>
          </a:p>
        </p:txBody>
      </p:sp>
    </p:spTree>
    <p:extLst>
      <p:ext uri="{BB962C8B-B14F-4D97-AF65-F5344CB8AC3E}">
        <p14:creationId xmlns:p14="http://schemas.microsoft.com/office/powerpoint/2010/main" val="134425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22719</TotalTime>
  <Words>781</Words>
  <Application>Microsoft Macintosh PowerPoint</Application>
  <PresentationFormat>On-screen Show (4:3)</PresentationFormat>
  <Paragraphs>169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</dc:creator>
  <cp:lastModifiedBy>Ziad Awad</cp:lastModifiedBy>
  <cp:revision>753</cp:revision>
  <dcterms:created xsi:type="dcterms:W3CDTF">2012-02-09T14:01:51Z</dcterms:created>
  <dcterms:modified xsi:type="dcterms:W3CDTF">2014-03-04T17:03:59Z</dcterms:modified>
</cp:coreProperties>
</file>